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93" r:id="rId5"/>
    <p:sldId id="294" r:id="rId6"/>
    <p:sldId id="295" r:id="rId7"/>
    <p:sldId id="296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79" r:id="rId20"/>
    <p:sldId id="281" r:id="rId21"/>
    <p:sldId id="282" r:id="rId22"/>
    <p:sldId id="284" r:id="rId23"/>
    <p:sldId id="285" r:id="rId24"/>
    <p:sldId id="290" r:id="rId25"/>
    <p:sldId id="291" r:id="rId26"/>
    <p:sldId id="292" r:id="rId27"/>
    <p:sldId id="287" r:id="rId28"/>
    <p:sldId id="288" r:id="rId29"/>
    <p:sldId id="274" r:id="rId30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ber, Shmuel" initials="LS" lastIdx="1" clrIdx="0">
    <p:extLst>
      <p:ext uri="{19B8F6BF-5375-455C-9EA6-DF929625EA0E}">
        <p15:presenceInfo xmlns:p15="http://schemas.microsoft.com/office/powerpoint/2012/main" userId="S::shmuel.lorber@intel.com::e5445fd9-ff1a-44b0-aac1-7e038b25671a" providerId="AD"/>
      </p:ext>
    </p:extLst>
  </p:cmAuthor>
  <p:cmAuthor id="2" name="Yaara Hershkoviz" initials="YH" lastIdx="1" clrIdx="1">
    <p:extLst>
      <p:ext uri="{19B8F6BF-5375-455C-9EA6-DF929625EA0E}">
        <p15:presenceInfo xmlns:p15="http://schemas.microsoft.com/office/powerpoint/2012/main" userId="S::yaarahe@amdocs.com::e37c2baf-f7b3-4ada-a92a-cba88a06f95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4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E110842-5D32-4EBC-B4A2-FC590E2A83AF}" type="datetimeFigureOut">
              <a:rPr lang="he-IL" smtClean="0"/>
              <a:t>כ'/כסלו/תש"פ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77822F57-09FC-4E75-8CA8-59E0D6A6A3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6669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קבוע הדיסוציאציה הוא תכונה של הקומפלקס התלויה גם בטמפרטורה ובממס.  כאשר קבוע הדיסוציאציה גבוה, התגובה נוטה לפירוק, לכיוון התוצרים. לכן לקומפלקס בעל קבוע דיסוציאציה גבוה יהיה קשר 'חלש' ולהיפך</a:t>
            </a:r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22F57-09FC-4E75-8CA8-59E0D6A6A3DE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6631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בקשירה של מולקולות האחת לשנייה, ובמקרה שלנו- קשירה של חלבון למולקולה קטנה, משתנים אחד או יותר מהגורמים בהם תלויה </a:t>
            </a:r>
            <a:r>
              <a:rPr lang="he-IL" dirty="0" err="1"/>
              <a:t>התרמופורזה</a:t>
            </a:r>
            <a:r>
              <a:rPr lang="he-IL" dirty="0"/>
              <a:t> וכך ניתן לעקוב אחרי הקשירה ולחשב ממנה את קבוע הדיסוציאציה וכך לדעת את </a:t>
            </a:r>
            <a:r>
              <a:rPr lang="he-IL" dirty="0" err="1"/>
              <a:t>האפיניות</a:t>
            </a:r>
            <a:r>
              <a:rPr lang="he-IL" dirty="0"/>
              <a:t> של המולקולות.</a:t>
            </a:r>
            <a:endParaRPr lang="en-US" dirty="0"/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22F57-09FC-4E75-8CA8-59E0D6A6A3DE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2473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לפיכך,  העקומה חייבת להיות אופיינית ומגמתית באופן כזה שקיימת תלות בין עצמת  </a:t>
            </a:r>
            <a:r>
              <a:rPr lang="he-IL" dirty="0" err="1"/>
              <a:t>הפלורוסנציה</a:t>
            </a:r>
            <a:r>
              <a:rPr lang="he-IL" dirty="0"/>
              <a:t> לריכוז </a:t>
            </a:r>
            <a:r>
              <a:rPr lang="he-IL" dirty="0" err="1"/>
              <a:t>הליגנד</a:t>
            </a:r>
            <a:r>
              <a:rPr lang="he-IL" dirty="0"/>
              <a:t> ביחס ישר. תמונה אופיינית ניתן לראות בחלקו השמאלי של גרף 2. דוגמא למגמות משתנות שאינה מאפשרת מידול וחישוב אינטראקציות קישור היא זו שמובאת בגרף 2 </a:t>
            </a:r>
            <a:r>
              <a:rPr lang="he-IL" dirty="0" err="1"/>
              <a:t>בצידו</a:t>
            </a:r>
            <a:r>
              <a:rPr lang="he-IL" dirty="0"/>
              <a:t> הימני.</a:t>
            </a:r>
            <a:endParaRPr lang="en-US" dirty="0"/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22F57-09FC-4E75-8CA8-59E0D6A6A3DE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9210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את </a:t>
            </a:r>
            <a:r>
              <a:rPr lang="en-US" dirty="0" err="1"/>
              <a:t>FNorm</a:t>
            </a:r>
            <a:r>
              <a:rPr lang="en-US" dirty="0"/>
              <a:t> </a:t>
            </a:r>
            <a:r>
              <a:rPr lang="he-IL" dirty="0"/>
              <a:t>מציגים כנגד ריכוז </a:t>
            </a:r>
            <a:r>
              <a:rPr lang="he-IL" dirty="0" err="1"/>
              <a:t>הליגנד</a:t>
            </a:r>
            <a:r>
              <a:rPr lang="he-IL" dirty="0"/>
              <a:t>, וכך ניתן לראות את התקדמות הקשירה.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22F57-09FC-4E75-8CA8-59E0D6A6A3DE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434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 err="1"/>
              <a:t>בופר</a:t>
            </a:r>
            <a:r>
              <a:rPr lang="he-IL" dirty="0"/>
              <a:t> </a:t>
            </a:r>
            <a:r>
              <a:rPr lang="en-US" dirty="0"/>
              <a:t>A</a:t>
            </a:r>
            <a:r>
              <a:rPr lang="he-IL" dirty="0"/>
              <a:t>: </a:t>
            </a:r>
            <a:r>
              <a:rPr lang="en-US" dirty="0"/>
              <a:t> (40mM Tris- HCl pH 8.0, 500mM NaCl, 2mM MgCl</a:t>
            </a:r>
            <a:r>
              <a:rPr lang="en-US" baseline="-25000" dirty="0"/>
              <a:t>2</a:t>
            </a:r>
            <a:r>
              <a:rPr lang="en-US" dirty="0"/>
              <a:t>, 2mM beta-</a:t>
            </a:r>
            <a:r>
              <a:rPr lang="en-US" dirty="0" err="1"/>
              <a:t>mercaptoethanol</a:t>
            </a:r>
            <a:r>
              <a:rPr lang="en-US" dirty="0"/>
              <a:t>, 10% glycerol)</a:t>
            </a:r>
            <a:r>
              <a:rPr lang="he-IL" dirty="0"/>
              <a:t> </a:t>
            </a:r>
          </a:p>
          <a:p>
            <a:pPr algn="r" rtl="1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22F57-09FC-4E75-8CA8-59E0D6A6A3DE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9270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 לתיוג החלבון לא השתמשנו בחלבון ה</a:t>
            </a:r>
            <a:r>
              <a:rPr lang="en-US" dirty="0" err="1"/>
              <a:t>DnaG</a:t>
            </a:r>
            <a:r>
              <a:rPr lang="he-IL" dirty="0"/>
              <a:t> השלם אלא רק במקטע שיירים 112-432  אשר מכילים את אתר הקישור המצופה.</a:t>
            </a:r>
            <a:endParaRPr lang="en-US" dirty="0"/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22F57-09FC-4E75-8CA8-59E0D6A6A3DE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0364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22F57-09FC-4E75-8CA8-59E0D6A6A3DE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68360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בגרף זה רואים את </a:t>
            </a:r>
            <a:r>
              <a:rPr lang="he-IL" dirty="0" err="1"/>
              <a:t>הפלורוסנציה</a:t>
            </a:r>
            <a:r>
              <a:rPr lang="he-IL" dirty="0"/>
              <a:t> של המדידה בעצמת לייזר של 80% (כחול, בדומה לסימונים באיור 10) כאשר הפיקים האפורים הם אלה שהוצאו מחוץ לחישוב קו המגמה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22F57-09FC-4E75-8CA8-59E0D6A6A3DE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621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17B96-1DF4-41F7-B6F3-C7CC7A119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8BBD5C-284A-445D-A78E-1D6B63794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63258-8C98-4C83-AFFA-1A84B5D64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196E-96C1-40AA-8BD6-FF0806802837}" type="datetimeFigureOut">
              <a:rPr lang="he-IL" smtClean="0"/>
              <a:t>כ'/כסלו/תש"פ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67800-12DF-4085-BDA1-2EEDCC171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D6A14-F941-44E9-8A70-00C3710B3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C543-8C92-4130-BA2D-BEA401B2123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3089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10EF7-6BBF-4F72-A2E1-6746B00C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CF805-C013-4475-9E55-0AE8EF8AA6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AF1AC-810B-4A7E-93C3-15D525820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196E-96C1-40AA-8BD6-FF0806802837}" type="datetimeFigureOut">
              <a:rPr lang="he-IL" smtClean="0"/>
              <a:t>כ'/כסלו/תש"פ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0FAB4-A74B-46B8-A9E2-440967A89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75CC8-C397-48CE-8CE4-3FA043E4E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C543-8C92-4130-BA2D-BEA401B2123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7451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6F2C74-4023-4A2E-8993-5BE9B32528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A43B88-71EE-4D11-853D-175C7029C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1B6DC-982A-4161-8A35-ADDBA5C37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196E-96C1-40AA-8BD6-FF0806802837}" type="datetimeFigureOut">
              <a:rPr lang="he-IL" smtClean="0"/>
              <a:t>כ'/כסלו/תש"פ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AF19D-8CFB-41AB-A262-654303B33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469E7-D310-4871-A515-D0DFA04D3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C543-8C92-4130-BA2D-BEA401B2123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2744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C98A-E5AD-4D94-81B2-CC73B54E1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C67EF-2131-4A77-B0D2-832F0BEF2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A37C9-0827-48F1-906F-39ED5EBA2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196E-96C1-40AA-8BD6-FF0806802837}" type="datetimeFigureOut">
              <a:rPr lang="he-IL" smtClean="0"/>
              <a:t>כ'/כסלו/תש"פ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E5A1B-EAA8-4B79-B418-FA3A411B6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E14FF-FEE2-475D-A910-9D1793292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C543-8C92-4130-BA2D-BEA401B2123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765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40930-E3D3-4F7B-9819-7A50160A0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223595-7A1C-42A8-BC02-75BEB158A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4A9F9-5810-42D3-8926-17B6F12EB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196E-96C1-40AA-8BD6-FF0806802837}" type="datetimeFigureOut">
              <a:rPr lang="he-IL" smtClean="0"/>
              <a:t>כ'/כסלו/תש"פ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61CF3-D9CA-4AF2-B684-47D251818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86B08-FA07-4EA2-89F0-F15BDA24D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C543-8C92-4130-BA2D-BEA401B2123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9094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A0D60-A2E0-4340-9F08-DE9B67DEF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49F90-BEF7-4782-9E52-D7F23A13A4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9F1167-575C-4F21-99EF-B2CBA11CE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E3963C-5CB0-4425-8AFC-DA3DA454A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196E-96C1-40AA-8BD6-FF0806802837}" type="datetimeFigureOut">
              <a:rPr lang="he-IL" smtClean="0"/>
              <a:t>כ'/כסלו/תש"פ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A9379-2478-465D-BF99-68A486911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45D62-7FAB-43A0-A95E-E57F096B2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C543-8C92-4130-BA2D-BEA401B2123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223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D48CF-C560-4FA8-B894-4FA929BF9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FDA26-21ED-4009-B109-0C86D9124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FCDBA4-73C7-435F-8561-600BBE8FF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152C81-F242-4BB0-A6D6-232BA7F60C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40BF41-F04E-450C-A70E-7326447E13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895455-7E64-4099-B4B4-1FF710399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196E-96C1-40AA-8BD6-FF0806802837}" type="datetimeFigureOut">
              <a:rPr lang="he-IL" smtClean="0"/>
              <a:t>כ'/כסלו/תש"פ</a:t>
            </a:fld>
            <a:endParaRPr lang="he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7B3E89-83B7-4A6A-A8CD-186B56E67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E361AA-707B-4017-AEF9-5D699D7F9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C543-8C92-4130-BA2D-BEA401B2123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435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48A8F-D06D-4344-8734-D518FDE01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37A05D-DBAC-4EA4-A456-C834BA48A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196E-96C1-40AA-8BD6-FF0806802837}" type="datetimeFigureOut">
              <a:rPr lang="he-IL" smtClean="0"/>
              <a:t>כ'/כסלו/תש"פ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DB14BD-35C3-4475-BAC7-9C16B15DC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F09D84-EF7F-45BF-8178-411C56D72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C543-8C92-4130-BA2D-BEA401B2123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460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6D10E-EBF3-4F40-934A-0632B83A4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196E-96C1-40AA-8BD6-FF0806802837}" type="datetimeFigureOut">
              <a:rPr lang="he-IL" smtClean="0"/>
              <a:t>כ'/כסלו/תש"פ</a:t>
            </a:fld>
            <a:endParaRPr lang="he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283AC8-3286-4176-8488-6FCB1748E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A9892-72AD-4DF4-8BC8-62AEFDCAA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C543-8C92-4130-BA2D-BEA401B2123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715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C4C33-6895-46E7-95CF-0E6B6FB90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462A9-7CA5-4C87-8E41-116D59F52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008B2B-32E6-461B-BE2A-2CEC96757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360B87-70C4-453A-AAC4-DE77A49F5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196E-96C1-40AA-8BD6-FF0806802837}" type="datetimeFigureOut">
              <a:rPr lang="he-IL" smtClean="0"/>
              <a:t>כ'/כסלו/תש"פ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1E2533-775E-4663-B4F7-48A19326F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6E0A6-ABF6-48E7-AA47-0617E523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C543-8C92-4130-BA2D-BEA401B2123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414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FCB40-D779-4BEF-9546-1F9914EFE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10A5DC-E0BB-4F30-8CC5-3B40C930E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7550E5-6F73-445B-9911-D6E69AC26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95B49F-88FE-4AA1-A22E-A5544E70E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196E-96C1-40AA-8BD6-FF0806802837}" type="datetimeFigureOut">
              <a:rPr lang="he-IL" smtClean="0"/>
              <a:t>כ'/כסלו/תש"פ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1A6AED-E92D-4215-8C42-3A03D511E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39FD58-B441-493D-8D00-928D6E210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C543-8C92-4130-BA2D-BEA401B2123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74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4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8C5FEF-8953-44BB-9DE4-24AC2C314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E650E-3B05-4D66-B8A8-2CAD560D4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A5F33-668D-4398-952C-739D8D57CD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D196E-96C1-40AA-8BD6-FF0806802837}" type="datetimeFigureOut">
              <a:rPr lang="he-IL" smtClean="0"/>
              <a:t>כ'/כסלו/תש"פ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EDA7C-A1B7-4840-91DF-DD250EA8BD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7EBCA-2FB1-46E3-9591-346E9FC07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2C543-8C92-4130-BA2D-BEA401B2123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246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3C3EF-1FAE-475F-9D1D-584A3D99B7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51345"/>
            <a:ext cx="9144000" cy="2387600"/>
          </a:xfrm>
        </p:spPr>
        <p:txBody>
          <a:bodyPr>
            <a:normAutofit fontScale="90000"/>
          </a:bodyPr>
          <a:lstStyle/>
          <a:p>
            <a:pPr rtl="1"/>
            <a:r>
              <a:rPr lang="he-IL" b="1" dirty="0">
                <a:cs typeface="+mn-cs"/>
              </a:rPr>
              <a:t>מעקב אחר קשירה של מעכבים לחלבון </a:t>
            </a:r>
            <a:r>
              <a:rPr lang="en-US" b="1" dirty="0" err="1">
                <a:cs typeface="+mn-cs"/>
              </a:rPr>
              <a:t>DnaG</a:t>
            </a:r>
            <a:r>
              <a:rPr lang="en-US" b="1" dirty="0">
                <a:cs typeface="+mn-cs"/>
              </a:rPr>
              <a:t> primase</a:t>
            </a:r>
            <a:r>
              <a:rPr lang="he-IL" b="1" dirty="0">
                <a:cs typeface="+mn-cs"/>
              </a:rPr>
              <a:t> בחיידק השחפת </a:t>
            </a:r>
            <a:r>
              <a:rPr lang="en-US" b="1" dirty="0" err="1">
                <a:cs typeface="+mn-cs"/>
              </a:rPr>
              <a:t>Mycrobacterium</a:t>
            </a:r>
            <a:r>
              <a:rPr lang="en-US" b="1" dirty="0">
                <a:cs typeface="+mn-cs"/>
              </a:rPr>
              <a:t> tuberculosis</a:t>
            </a:r>
            <a:br>
              <a:rPr lang="en-US" dirty="0">
                <a:cs typeface="+mn-cs"/>
              </a:rPr>
            </a:br>
            <a:endParaRPr lang="he-IL" dirty="0"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140840-5B2F-409E-AD01-4E1908A04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9782"/>
            <a:ext cx="9144000" cy="3070432"/>
          </a:xfrm>
        </p:spPr>
        <p:txBody>
          <a:bodyPr>
            <a:normAutofit lnSpcReduction="10000"/>
          </a:bodyPr>
          <a:lstStyle/>
          <a:p>
            <a:pPr rtl="1"/>
            <a:r>
              <a:rPr lang="he-IL" dirty="0"/>
              <a:t>במסגרת קורס פרויקט בכימיה, 20577</a:t>
            </a:r>
            <a:endParaRPr lang="en-US" dirty="0"/>
          </a:p>
          <a:p>
            <a:pPr algn="r" rtl="1"/>
            <a:endParaRPr lang="he-IL" dirty="0"/>
          </a:p>
          <a:p>
            <a:pPr rtl="1"/>
            <a:r>
              <a:rPr lang="he-IL" dirty="0"/>
              <a:t>מגיש: שמואל </a:t>
            </a:r>
            <a:r>
              <a:rPr lang="he-IL" dirty="0" err="1"/>
              <a:t>לורבר</a:t>
            </a:r>
            <a:endParaRPr lang="he-IL" dirty="0"/>
          </a:p>
          <a:p>
            <a:pPr rtl="1"/>
            <a:r>
              <a:rPr lang="he-IL" dirty="0"/>
              <a:t>בהנחיית</a:t>
            </a:r>
            <a:endParaRPr lang="en-US" dirty="0"/>
          </a:p>
          <a:p>
            <a:pPr rtl="1"/>
            <a:r>
              <a:rPr lang="he-IL" dirty="0"/>
              <a:t>פרופ' עפר ריעני (האוניברסיטה הפתוחה)</a:t>
            </a:r>
            <a:endParaRPr lang="en-US" dirty="0"/>
          </a:p>
          <a:p>
            <a:pPr rtl="1"/>
            <a:r>
              <a:rPr lang="he-IL" dirty="0"/>
              <a:t>ד"ר ברק </a:t>
            </a:r>
            <a:r>
              <a:rPr lang="he-IL" dirty="0" err="1"/>
              <a:t>עקביוב</a:t>
            </a:r>
            <a:r>
              <a:rPr lang="he-IL" dirty="0"/>
              <a:t> (אוניברסיטת בן גוריון)</a:t>
            </a:r>
            <a:endParaRPr lang="en-US" dirty="0"/>
          </a:p>
          <a:p>
            <a:pPr rtl="1"/>
            <a:r>
              <a:rPr lang="he-IL" dirty="0"/>
              <a:t> מר סטפן ליק (אוניברסיטת בן גוריון)</a:t>
            </a:r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04591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03DFA-F4CD-424C-A753-84FE9D590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b="1" dirty="0">
                <a:cs typeface="+mn-cs"/>
              </a:rPr>
              <a:t>חלבון ה- </a:t>
            </a:r>
            <a:r>
              <a:rPr lang="en-US" b="1" dirty="0" err="1">
                <a:cs typeface="+mn-cs"/>
              </a:rPr>
              <a:t>DnaG</a:t>
            </a:r>
            <a:endParaRPr lang="he-IL" b="1" dirty="0"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0D6FA-DEE2-4A28-AF1A-B56614172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2088"/>
            <a:ext cx="10515600" cy="4351338"/>
          </a:xfrm>
        </p:spPr>
        <p:txBody>
          <a:bodyPr/>
          <a:lstStyle/>
          <a:p>
            <a:pPr algn="just" rtl="1"/>
            <a:r>
              <a:rPr lang="he-IL" dirty="0"/>
              <a:t>החלבון </a:t>
            </a:r>
            <a:r>
              <a:rPr lang="en-US" dirty="0" err="1"/>
              <a:t>DnaG</a:t>
            </a:r>
            <a:r>
              <a:rPr lang="en-US" dirty="0"/>
              <a:t> primase</a:t>
            </a:r>
            <a:r>
              <a:rPr lang="he-IL" dirty="0"/>
              <a:t> הוא חלבון בעל תפקיד מרכזי בתהליך שכפול ה-</a:t>
            </a:r>
            <a:r>
              <a:rPr lang="en-US" dirty="0"/>
              <a:t>DNA</a:t>
            </a:r>
            <a:r>
              <a:rPr lang="he-IL" dirty="0"/>
              <a:t> בחיידקים </a:t>
            </a:r>
            <a:r>
              <a:rPr lang="he-IL" dirty="0" err="1"/>
              <a:t>איקריוטיים</a:t>
            </a:r>
            <a:r>
              <a:rPr lang="he-IL" dirty="0"/>
              <a:t> ותפקידו לייצר </a:t>
            </a:r>
            <a:r>
              <a:rPr lang="he-IL" dirty="0" err="1"/>
              <a:t>פריימרים</a:t>
            </a:r>
            <a:r>
              <a:rPr lang="he-IL" dirty="0"/>
              <a:t>, מקטעי </a:t>
            </a:r>
            <a:r>
              <a:rPr lang="en-US" dirty="0"/>
              <a:t>RNA</a:t>
            </a:r>
            <a:r>
              <a:rPr lang="he-IL" dirty="0"/>
              <a:t> קצרים, על מנת לסמן לחלבון המשכפל בפועל, </a:t>
            </a:r>
            <a:r>
              <a:rPr lang="en-US" dirty="0"/>
              <a:t>DNA polymerase III</a:t>
            </a:r>
            <a:r>
              <a:rPr lang="he-IL" dirty="0"/>
              <a:t>, היכן להתחיל בשכפול</a:t>
            </a:r>
          </a:p>
          <a:p>
            <a:pPr algn="r" rtl="1"/>
            <a:endParaRPr lang="he-IL" dirty="0"/>
          </a:p>
        </p:txBody>
      </p:sp>
      <p:pic>
        <p:nvPicPr>
          <p:cNvPr id="4" name="תמונה 4">
            <a:extLst>
              <a:ext uri="{FF2B5EF4-FFF2-40B4-BE49-F238E27FC236}">
                <a16:creationId xmlns:a16="http://schemas.microsoft.com/office/drawing/2014/main" id="{B0D11810-70F6-4587-B3F8-5E87BE00FF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43075" y="2901951"/>
            <a:ext cx="4581525" cy="3829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57975" y="6361669"/>
            <a:ext cx="501592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Annual Review of Biochemistry</a:t>
            </a:r>
            <a:r>
              <a:rPr lang="en-US" dirty="0"/>
              <a:t>, (2001) </a:t>
            </a:r>
            <a:r>
              <a:rPr lang="en-US" i="1" dirty="0"/>
              <a:t>70</a:t>
            </a:r>
            <a:r>
              <a:rPr lang="en-US" dirty="0"/>
              <a:t>(1), 39–80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280A76-197B-4688-87B2-CADB249E7B5D}"/>
              </a:ext>
            </a:extLst>
          </p:cNvPr>
          <p:cNvSpPr txBox="1"/>
          <p:nvPr/>
        </p:nvSpPr>
        <p:spPr>
          <a:xfrm>
            <a:off x="778975" y="6361669"/>
            <a:ext cx="10233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b="1" dirty="0"/>
              <a:t>תמונה 4</a:t>
            </a:r>
            <a:endParaRPr lang="he-IL" baseline="30000" dirty="0"/>
          </a:p>
        </p:txBody>
      </p:sp>
    </p:spTree>
    <p:extLst>
      <p:ext uri="{BB962C8B-B14F-4D97-AF65-F5344CB8AC3E}">
        <p14:creationId xmlns:p14="http://schemas.microsoft.com/office/powerpoint/2010/main" val="660324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0E94F-229B-4835-84FB-EB078389A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cs typeface="+mn-cs"/>
              </a:rPr>
              <a:t> אופן מדידת הקישור של מעכבים לחלבון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7F0BF0-7F04-4430-BBFB-E88C05AF45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 rtl="1"/>
                <a:endParaRPr lang="he-IL" dirty="0"/>
              </a:p>
              <a:p>
                <a:pPr algn="ctr" rtl="1"/>
                <a:r>
                  <a:rPr lang="he-IL" dirty="0"/>
                  <a:t>בפרויקט נעשה מעקב אחר הקשירה של המעכב לחלבון באופן כמותי. </a:t>
                </a:r>
              </a:p>
              <a:p>
                <a:pPr algn="ctr" rtl="1"/>
                <a:r>
                  <a:rPr lang="he-IL" dirty="0"/>
                  <a:t>חוזק הקשר נמדד בעזרת קבוע הדיסוציאציה </a:t>
                </a:r>
                <a:r>
                  <a:rPr lang="en-US" i="1" dirty="0" err="1"/>
                  <a:t>K</a:t>
                </a:r>
                <a:r>
                  <a:rPr lang="en-US" sz="1200" dirty="0" err="1"/>
                  <a:t>d</a:t>
                </a:r>
                <a:r>
                  <a:rPr lang="he-IL" dirty="0"/>
                  <a:t>.</a:t>
                </a:r>
              </a:p>
              <a:p>
                <a:pPr algn="ctr" rtl="1"/>
                <a:endParaRPr lang="he-IL" dirty="0"/>
              </a:p>
              <a:p>
                <a:pPr marL="0" indent="0" algn="ctr" rtl="1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e-IL" dirty="0"/>
              </a:p>
              <a:p>
                <a:pPr marL="0" indent="0" algn="ctr" rtl="1">
                  <a:buNone/>
                </a:pPr>
                <a:endParaRPr lang="he-IL" i="1" dirty="0"/>
              </a:p>
              <a:p>
                <a:pPr marL="0" indent="0" algn="ct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/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7F0BF0-7F04-4430-BBFB-E88C05AF45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0523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4A0D2-F283-49DF-B3FC-1DD7C10AC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1"/>
            <a:endParaRPr lang="he-IL" dirty="0"/>
          </a:p>
          <a:p>
            <a:pPr algn="ctr" rtl="1"/>
            <a:r>
              <a:rPr lang="he-IL" dirty="0"/>
              <a:t>מדידת קבוע הדיסוציאציה נעשתה בשיטת</a:t>
            </a:r>
          </a:p>
          <a:p>
            <a:pPr marL="0" indent="0" algn="ctr" rtl="1">
              <a:buNone/>
            </a:pPr>
            <a:r>
              <a:rPr lang="he-IL" dirty="0"/>
              <a:t> </a:t>
            </a:r>
            <a:r>
              <a:rPr lang="en-US" dirty="0" err="1"/>
              <a:t>MicroScale</a:t>
            </a:r>
            <a:r>
              <a:rPr lang="en-US" dirty="0"/>
              <a:t> Thermophoresis (MST)</a:t>
            </a:r>
            <a:r>
              <a:rPr lang="he-IL" dirty="0"/>
              <a:t>. </a:t>
            </a:r>
          </a:p>
          <a:p>
            <a:pPr algn="ctr" rtl="1"/>
            <a:endParaRPr lang="he-IL" dirty="0"/>
          </a:p>
          <a:p>
            <a:pPr algn="ctr" rtl="1"/>
            <a:r>
              <a:rPr lang="he-IL" dirty="0"/>
              <a:t>השיטה מבוססת על ניצול תכונת </a:t>
            </a:r>
            <a:r>
              <a:rPr lang="he-IL" dirty="0" err="1"/>
              <a:t>תרמופורזה</a:t>
            </a:r>
            <a:r>
              <a:rPr lang="he-IL" dirty="0"/>
              <a:t> בחומרים: יכולתם של חלקיקים לנוע או לשנות את תנועתם במפל טמפרטורות. תכונה זו תלויה בשלושה גורמים עיקריים: גודל, מטען וקליפת הממס </a:t>
            </a:r>
            <a:r>
              <a:rPr lang="en-US" dirty="0"/>
              <a:t>(solvation shell)</a:t>
            </a:r>
            <a:r>
              <a:rPr lang="he-IL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0026" y="6488668"/>
            <a:ext cx="1183004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Studying small molecule–</a:t>
            </a:r>
            <a:r>
              <a:rPr lang="en-US" dirty="0" err="1"/>
              <a:t>aptamer</a:t>
            </a:r>
            <a:r>
              <a:rPr lang="en-US" dirty="0"/>
              <a:t> interactions using </a:t>
            </a:r>
            <a:r>
              <a:rPr lang="en-US" dirty="0" err="1"/>
              <a:t>MicroScale</a:t>
            </a:r>
            <a:r>
              <a:rPr lang="en-US" dirty="0"/>
              <a:t> Thermophoresis (MST). Clemens </a:t>
            </a:r>
            <a:r>
              <a:rPr lang="en-US" dirty="0" err="1"/>
              <a:t>Entzian</a:t>
            </a:r>
            <a:r>
              <a:rPr lang="en-US" dirty="0"/>
              <a:t>, Thomas Schubert</a:t>
            </a:r>
          </a:p>
        </p:txBody>
      </p:sp>
    </p:spTree>
    <p:extLst>
      <p:ext uri="{BB962C8B-B14F-4D97-AF65-F5344CB8AC3E}">
        <p14:creationId xmlns:p14="http://schemas.microsoft.com/office/powerpoint/2010/main" val="1599878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5D4E2-AD14-46C7-9A7A-757A3DE76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1324" y="781050"/>
            <a:ext cx="4410075" cy="5030899"/>
          </a:xfrm>
        </p:spPr>
        <p:txBody>
          <a:bodyPr>
            <a:normAutofit fontScale="92500"/>
          </a:bodyPr>
          <a:lstStyle/>
          <a:p>
            <a:pPr marL="0" indent="0" algn="just" rtl="1">
              <a:buNone/>
            </a:pPr>
            <a:r>
              <a:rPr lang="he-IL" dirty="0"/>
              <a:t>המעקב עצמו נעשה על ידי סימון החלבון בסמנים </a:t>
            </a:r>
            <a:r>
              <a:rPr lang="he-IL" dirty="0" err="1"/>
              <a:t>פלואורוסנטיים</a:t>
            </a:r>
            <a:r>
              <a:rPr lang="he-IL" dirty="0"/>
              <a:t> ומעקב אחרי תנועת הסמן </a:t>
            </a:r>
            <a:r>
              <a:rPr lang="he-IL" dirty="0" err="1"/>
              <a:t>הפלואורוסנטי</a:t>
            </a:r>
            <a:r>
              <a:rPr lang="he-IL" dirty="0"/>
              <a:t> הקשור לחלבון. כל גרף דעיכה מייצג את הסמן עם החלבון בנוכחות ריכוז שונה של המעכב. </a:t>
            </a:r>
          </a:p>
          <a:p>
            <a:pPr marL="0" indent="0" algn="just" rtl="1">
              <a:buNone/>
            </a:pPr>
            <a:r>
              <a:rPr lang="he-IL" dirty="0"/>
              <a:t>בנקודת זמן </a:t>
            </a:r>
            <a:r>
              <a:rPr lang="en-US" i="1" dirty="0" err="1"/>
              <a:t>F</a:t>
            </a:r>
            <a:r>
              <a:rPr lang="en-US" baseline="-25000" dirty="0" err="1"/>
              <a:t>cold</a:t>
            </a:r>
            <a:r>
              <a:rPr lang="he-IL" dirty="0"/>
              <a:t> מתרחשת עלייה בטמפרטורה באמצעות הפעלת קרן אור בתחום </a:t>
            </a:r>
            <a:r>
              <a:rPr lang="he-IL" dirty="0" err="1"/>
              <a:t>האינפרא</a:t>
            </a:r>
            <a:r>
              <a:rPr lang="he-IL" dirty="0"/>
              <a:t> אדום.  </a:t>
            </a:r>
            <a:endParaRPr lang="en-US" dirty="0"/>
          </a:p>
          <a:p>
            <a:pPr marL="0" indent="0" algn="just" rtl="1">
              <a:buNone/>
            </a:pPr>
            <a:r>
              <a:rPr lang="he-IL" dirty="0"/>
              <a:t>בנקודת זמן ה- </a:t>
            </a:r>
            <a:r>
              <a:rPr lang="en-US" i="1" dirty="0" err="1"/>
              <a:t>F</a:t>
            </a:r>
            <a:r>
              <a:rPr lang="en-US" baseline="-25000" dirty="0" err="1"/>
              <a:t>hot</a:t>
            </a:r>
            <a:r>
              <a:rPr lang="he-IL" dirty="0"/>
              <a:t> ההקרנה מופסקת.</a:t>
            </a:r>
          </a:p>
        </p:txBody>
      </p:sp>
      <p:pic>
        <p:nvPicPr>
          <p:cNvPr id="8" name="תמונה 8">
            <a:extLst>
              <a:ext uri="{FF2B5EF4-FFF2-40B4-BE49-F238E27FC236}">
                <a16:creationId xmlns:a16="http://schemas.microsoft.com/office/drawing/2014/main" id="{AF6E2C14-D154-4E6B-AFBA-D12CD5C3E1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85336" y="1223013"/>
            <a:ext cx="5989229" cy="3726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7545E1-D2AC-456C-8DAA-C8BB1F0C2728}"/>
              </a:ext>
            </a:extLst>
          </p:cNvPr>
          <p:cNvSpPr txBox="1"/>
          <p:nvPr/>
        </p:nvSpPr>
        <p:spPr>
          <a:xfrm>
            <a:off x="437246" y="4949923"/>
            <a:ext cx="460106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b="1" dirty="0"/>
              <a:t>גרף </a:t>
            </a:r>
            <a:r>
              <a:rPr lang="he-IL" b="1" dirty="0" err="1"/>
              <a:t>פלואורוסנציה</a:t>
            </a:r>
            <a:r>
              <a:rPr lang="he-IL" b="1" dirty="0"/>
              <a:t> כתלות בזמן</a:t>
            </a:r>
            <a:endParaRPr lang="he-IL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EB43A0-303F-4B88-BC46-BAA530BB8FDF}"/>
              </a:ext>
            </a:extLst>
          </p:cNvPr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en-US" dirty="0"/>
              <a:t>Studying small molecule–aptamer interactions using </a:t>
            </a:r>
            <a:r>
              <a:rPr lang="en-US" dirty="0" err="1"/>
              <a:t>MicroScale</a:t>
            </a:r>
            <a:r>
              <a:rPr lang="en-US" dirty="0"/>
              <a:t> Thermophoresis (MST). Clemens </a:t>
            </a:r>
            <a:r>
              <a:rPr lang="en-US" dirty="0" err="1"/>
              <a:t>Entzian</a:t>
            </a:r>
            <a:r>
              <a:rPr lang="en-US" dirty="0"/>
              <a:t>, Thomas Schubert, 2bind GmbH, Josef </a:t>
            </a:r>
            <a:r>
              <a:rPr lang="en-US" dirty="0" err="1"/>
              <a:t>Engertstraße</a:t>
            </a:r>
            <a:r>
              <a:rPr lang="en-US" dirty="0"/>
              <a:t> 13, 93053 Regensburg, Germany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03699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AC43F-0B1B-458A-8F06-8ABD2648C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7225"/>
            <a:ext cx="10515600" cy="5089893"/>
          </a:xfrm>
        </p:spPr>
        <p:txBody>
          <a:bodyPr/>
          <a:lstStyle/>
          <a:p>
            <a:pPr lvl="0" algn="ctr" rtl="1"/>
            <a:r>
              <a:rPr lang="he-IL" dirty="0"/>
              <a:t>הפלט המתקבל עובר תהליך עיבוד נתונים ובאמצעות מודל מתמטי מחשבים את  קבוע הדיסוציאציה. </a:t>
            </a:r>
          </a:p>
          <a:p>
            <a:pPr lvl="0" algn="ctr" rtl="1"/>
            <a:r>
              <a:rPr lang="he-IL" dirty="0"/>
              <a:t>כדי להוציא קבוע דיסוציאציה נדרשת עקומה אופיינית ומגמתית בה מופיעה תלות ברורה בין ריכוז </a:t>
            </a:r>
            <a:r>
              <a:rPr lang="he-IL" dirty="0" err="1"/>
              <a:t>לפלואורוסנציה</a:t>
            </a:r>
            <a:r>
              <a:rPr lang="en-US" dirty="0"/>
              <a:t>.</a:t>
            </a:r>
            <a:endParaRPr lang="he-IL" dirty="0"/>
          </a:p>
        </p:txBody>
      </p:sp>
      <p:pic>
        <p:nvPicPr>
          <p:cNvPr id="5" name="תמונה 24">
            <a:extLst>
              <a:ext uri="{FF2B5EF4-FFF2-40B4-BE49-F238E27FC236}">
                <a16:creationId xmlns:a16="http://schemas.microsoft.com/office/drawing/2014/main" id="{F3A3AE3A-485F-429E-A163-7EEF21E1A63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14553" y="2505963"/>
            <a:ext cx="9562894" cy="413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71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6C05D0-BE24-46DA-94D8-67977A0451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00324" y="206320"/>
                <a:ext cx="7343775" cy="2708330"/>
              </a:xfrm>
            </p:spPr>
            <p:txBody>
              <a:bodyPr/>
              <a:lstStyle/>
              <a:p>
                <a:pPr algn="ctr" rtl="1"/>
                <a:r>
                  <a:rPr lang="he-IL" sz="2400" dirty="0"/>
                  <a:t>את הנתונים ניתן לעבד על מנת לקבוע קשירה של ליגנד לסובסטרט בעזרת חישוב </a:t>
                </a:r>
                <a:r>
                  <a:rPr lang="en-US" sz="2400" i="1" dirty="0" err="1"/>
                  <a:t>F</a:t>
                </a:r>
                <a:r>
                  <a:rPr lang="en-US" sz="2400" baseline="-25000" dirty="0" err="1"/>
                  <a:t>norm</a:t>
                </a:r>
                <a:r>
                  <a:rPr lang="he-IL" sz="2400" dirty="0"/>
                  <a:t>: </a:t>
                </a:r>
                <a:endParaRPr lang="he-IL" sz="2400" i="1" dirty="0">
                  <a:latin typeface="Cambria Math" panose="02040503050406030204" pitchFamily="18" charset="0"/>
                </a:endParaRPr>
              </a:p>
              <a:p>
                <a:pPr marL="0" indent="0" algn="ctr" rtl="1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𝑛𝑜𝑟𝑚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𝑐𝑜𝑙𝑑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he-IL" sz="2400" dirty="0"/>
                  <a:t> </a:t>
                </a:r>
              </a:p>
              <a:p>
                <a:pPr algn="ctr" rtl="1"/>
                <a:endParaRPr lang="he-IL" sz="2400" dirty="0"/>
              </a:p>
              <a:p>
                <a:pPr algn="ctr" rtl="1"/>
                <a:r>
                  <a:rPr lang="he-IL" sz="2400" dirty="0"/>
                  <a:t>מעל ריכוז ליגנד מסוים מתבצעת קשירה שלו לסובסטרט המתבטאת בערך </a:t>
                </a:r>
                <a:r>
                  <a:rPr lang="en-US" sz="2400" i="1" dirty="0" err="1"/>
                  <a:t>F</a:t>
                </a:r>
                <a:r>
                  <a:rPr lang="en-US" sz="2400" baseline="-25000" dirty="0" err="1"/>
                  <a:t>Norm</a:t>
                </a:r>
                <a:r>
                  <a:rPr lang="he-IL" sz="2400" dirty="0"/>
                  <a:t> שונה.</a:t>
                </a:r>
                <a:endParaRPr lang="en-US" sz="2400" dirty="0"/>
              </a:p>
              <a:p>
                <a:pPr algn="r" rtl="1"/>
                <a:endParaRPr lang="he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6C05D0-BE24-46DA-94D8-67977A0451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00324" y="206320"/>
                <a:ext cx="7343775" cy="2708330"/>
              </a:xfrm>
              <a:blipFill>
                <a:blip r:embed="rId3"/>
                <a:stretch>
                  <a:fillRect t="-2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ED87940-8A10-4987-B38B-393D7706A9B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428750" y="2730942"/>
            <a:ext cx="9199439" cy="399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69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EEB77-5A9E-44D3-9F08-5738ED67C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3006" y="895318"/>
            <a:ext cx="5470793" cy="4806529"/>
          </a:xfrm>
        </p:spPr>
        <p:txBody>
          <a:bodyPr>
            <a:normAutofit/>
          </a:bodyPr>
          <a:lstStyle/>
          <a:p>
            <a:pPr marL="0" lvl="0" indent="0" algn="ctr" rtl="1">
              <a:buNone/>
            </a:pPr>
            <a:r>
              <a:rPr lang="he-IL" sz="2000" u="sng" dirty="0"/>
              <a:t>יתרונות השיטה: </a:t>
            </a:r>
            <a:endParaRPr lang="en-US" sz="2000" u="sng" dirty="0"/>
          </a:p>
          <a:p>
            <a:pPr algn="just" rtl="1"/>
            <a:r>
              <a:rPr lang="he-IL" sz="2000" dirty="0"/>
              <a:t>מדידה מהירה של </a:t>
            </a:r>
            <a:r>
              <a:rPr lang="he-IL" sz="2000" dirty="0" err="1"/>
              <a:t>התרמופורזה</a:t>
            </a:r>
            <a:r>
              <a:rPr lang="he-IL" sz="2000" dirty="0"/>
              <a:t> </a:t>
            </a:r>
          </a:p>
          <a:p>
            <a:pPr algn="just" rtl="1"/>
            <a:r>
              <a:rPr lang="he-IL" sz="2000" dirty="0"/>
              <a:t>שימוש במגוון רחב של ממסים </a:t>
            </a:r>
            <a:r>
              <a:rPr lang="he-IL" sz="2000" dirty="0" err="1"/>
              <a:t>ובופרים</a:t>
            </a:r>
            <a:r>
              <a:rPr lang="he-IL" sz="2000" dirty="0"/>
              <a:t>. </a:t>
            </a:r>
            <a:endParaRPr lang="en-US" sz="2000" dirty="0"/>
          </a:p>
          <a:p>
            <a:pPr lvl="0" algn="just" rtl="1"/>
            <a:r>
              <a:rPr lang="he-IL" sz="2000" dirty="0"/>
              <a:t>מדויקת. </a:t>
            </a:r>
            <a:endParaRPr lang="en-US" sz="2000" dirty="0"/>
          </a:p>
          <a:p>
            <a:pPr lvl="0" algn="just" rtl="1"/>
            <a:r>
              <a:rPr lang="he-IL" sz="2000" dirty="0"/>
              <a:t>מאפשרת מדידת הקישור של מעכבים לחלבונים בגדלים שונים ובטווח רחב של ריכוזים. </a:t>
            </a:r>
            <a:endParaRPr lang="en-US" sz="2000" dirty="0"/>
          </a:p>
          <a:p>
            <a:pPr lvl="0" algn="just" rtl="1"/>
            <a:r>
              <a:rPr lang="he-IL" sz="2000" dirty="0"/>
              <a:t>מתאימה במיוחד למעקב אחר קשירה של </a:t>
            </a:r>
            <a:r>
              <a:rPr lang="he-IL" sz="2000" dirty="0" err="1"/>
              <a:t>אפטמר</a:t>
            </a:r>
            <a:r>
              <a:rPr lang="he-IL" sz="2000" dirty="0"/>
              <a:t>- מולקולה קטנה, לחלבון גדול</a:t>
            </a:r>
            <a:r>
              <a:rPr lang="en-US" sz="2000" dirty="0"/>
              <a:t>.</a:t>
            </a:r>
          </a:p>
          <a:p>
            <a:pPr lvl="0" algn="just" rtl="1"/>
            <a:r>
              <a:rPr lang="he-IL" sz="2000" dirty="0"/>
              <a:t>השיטה מאפשרת מעקב אחרי יצירת צבירים של קומפלקסים (אגלומרציה) אשר מפריעים בזיהוי ובניתוח הנתונים ולכן ניתן להחליף דגימות המלאות </a:t>
            </a:r>
            <a:r>
              <a:rPr lang="he-IL" sz="2000" dirty="0" err="1"/>
              <a:t>באגלומרטים</a:t>
            </a:r>
            <a:r>
              <a:rPr lang="he-IL" sz="2000" dirty="0"/>
              <a:t> כבר באמצע הבדיקה בלי לבזבז זמן וחומר.</a:t>
            </a:r>
            <a:endParaRPr lang="en-US" sz="2000" dirty="0"/>
          </a:p>
          <a:p>
            <a:endParaRPr lang="he-I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647C47-3F05-4629-9224-BC796825DA6F}"/>
              </a:ext>
            </a:extLst>
          </p:cNvPr>
          <p:cNvSpPr txBox="1"/>
          <p:nvPr/>
        </p:nvSpPr>
        <p:spPr>
          <a:xfrm>
            <a:off x="464529" y="895318"/>
            <a:ext cx="5034708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/>
            <a:r>
              <a:rPr lang="he-IL" sz="2000" u="sng" dirty="0"/>
              <a:t>חסרונות השיטה:</a:t>
            </a:r>
          </a:p>
          <a:p>
            <a:pPr lvl="0" algn="ctr" rtl="1"/>
            <a:endParaRPr lang="en-US" sz="2000" u="sng" dirty="0"/>
          </a:p>
          <a:p>
            <a:pPr marL="342900" lvl="0" indent="-342900" algn="ctr" rtl="1">
              <a:buFont typeface="Arial" panose="020B0604020202020204" pitchFamily="34" charset="0"/>
              <a:buChar char="•"/>
            </a:pPr>
            <a:r>
              <a:rPr lang="he-IL" sz="2000" dirty="0"/>
              <a:t>הצורך בסמן </a:t>
            </a:r>
            <a:r>
              <a:rPr lang="he-IL" sz="2000" dirty="0" err="1"/>
              <a:t>פלואורוסנטי</a:t>
            </a:r>
            <a:r>
              <a:rPr lang="en-US" sz="2000" dirty="0"/>
              <a:t>.</a:t>
            </a:r>
            <a:endParaRPr lang="he-IL" sz="2000" dirty="0"/>
          </a:p>
          <a:p>
            <a:pPr marL="342900" lvl="0" indent="-342900" algn="ctr" rt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lvl="0" indent="-342900" algn="ctr" rtl="1">
              <a:buFont typeface="Arial" panose="020B0604020202020204" pitchFamily="34" charset="0"/>
              <a:buChar char="•"/>
            </a:pPr>
            <a:r>
              <a:rPr lang="he-IL" sz="2000" dirty="0"/>
              <a:t>הכנת תמיסות בריכוזי ליגנד שונים, תהליך שלו מוקדש זמן הכנה לא מועט. </a:t>
            </a:r>
          </a:p>
          <a:p>
            <a:pPr marL="342900" lvl="0" indent="-342900" algn="ctr" rtl="1">
              <a:buFont typeface="Arial" panose="020B0604020202020204" pitchFamily="34" charset="0"/>
              <a:buChar char="•"/>
            </a:pPr>
            <a:endParaRPr lang="he-IL" sz="2000" dirty="0"/>
          </a:p>
          <a:p>
            <a:pPr marL="342900" lvl="0" indent="-342900" algn="ctr" rtl="1">
              <a:buFont typeface="Arial" panose="020B0604020202020204" pitchFamily="34" charset="0"/>
              <a:buChar char="•"/>
            </a:pPr>
            <a:r>
              <a:rPr lang="he-IL" sz="2000" dirty="0"/>
              <a:t>גודלן של מולקולות המעכב ביחס לחלבונים. התכונות </a:t>
            </a:r>
            <a:r>
              <a:rPr lang="he-IL" sz="2000" dirty="0" err="1"/>
              <a:t>התרמופורזה</a:t>
            </a:r>
            <a:r>
              <a:rPr lang="he-IL" sz="2000" dirty="0"/>
              <a:t> של הקומפלקס חלבון- מעכב עשויות להיות שוליות בהשוואה לחלבון עצמו, דבר העשוי לגרום לקושי בניתוח התוצאות וקביעת קבוע קישור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0403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52448-141A-412B-B7A6-FE2F96E4E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cs typeface="+mn-cs"/>
              </a:rPr>
              <a:t>מהלך המחקר- חלק א': טיהור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7E230-D588-4725-95BA-376227688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dirty="0"/>
              <a:t>בחלקו הראשון של המחקר התבצע תהליך טיהור של החלבון </a:t>
            </a:r>
            <a:r>
              <a:rPr lang="en-US" dirty="0" err="1"/>
              <a:t>DnaG</a:t>
            </a:r>
            <a:r>
              <a:rPr lang="en-US" dirty="0"/>
              <a:t> primase</a:t>
            </a:r>
            <a:r>
              <a:rPr lang="he-IL" dirty="0"/>
              <a:t>. להלן הנקודות העיקריות בתהליך</a:t>
            </a:r>
            <a:r>
              <a:rPr lang="en-US" dirty="0"/>
              <a:t>:</a:t>
            </a:r>
            <a:endParaRPr lang="he-IL" dirty="0"/>
          </a:p>
          <a:p>
            <a:pPr marL="0" lvl="0" indent="0" algn="r" rtl="1">
              <a:buNone/>
            </a:pPr>
            <a:r>
              <a:rPr lang="he-IL" b="1" u="sng" dirty="0"/>
              <a:t>הפקה: </a:t>
            </a:r>
            <a:endParaRPr lang="en-US" b="1" u="sng" dirty="0"/>
          </a:p>
          <a:p>
            <a:pPr lvl="0" algn="r" rtl="1"/>
            <a:r>
              <a:rPr lang="he-IL" dirty="0"/>
              <a:t> תרבית חיידקי </a:t>
            </a:r>
            <a:r>
              <a:rPr lang="en-US" dirty="0"/>
              <a:t> E-coli </a:t>
            </a:r>
            <a:r>
              <a:rPr lang="he-IL" dirty="0"/>
              <a:t>גודלה לפני הניסוי עד שהגיעה לריכוז נתון הנמדד.</a:t>
            </a:r>
          </a:p>
          <a:p>
            <a:pPr lvl="0" algn="r" rtl="1"/>
            <a:r>
              <a:rPr lang="he-IL" dirty="0"/>
              <a:t> לתרבית הוסף </a:t>
            </a:r>
            <a:r>
              <a:rPr lang="en-US" dirty="0"/>
              <a:t>IPTG</a:t>
            </a:r>
            <a:r>
              <a:rPr lang="he-IL" dirty="0"/>
              <a:t> שתפקידו לעודד את החיידק לבטא את הגן לחלבון </a:t>
            </a:r>
            <a:r>
              <a:rPr lang="en-US" dirty="0" err="1"/>
              <a:t>DnaG</a:t>
            </a:r>
            <a:r>
              <a:rPr lang="he-IL" dirty="0"/>
              <a:t>.</a:t>
            </a:r>
            <a:endParaRPr lang="en-US" dirty="0"/>
          </a:p>
          <a:p>
            <a:pPr lvl="0" algn="r" rtl="1"/>
            <a:r>
              <a:rPr lang="he-IL" dirty="0"/>
              <a:t>לאחר הוספת ה</a:t>
            </a:r>
            <a:r>
              <a:rPr lang="en-US" dirty="0"/>
              <a:t>IPTG-</a:t>
            </a:r>
            <a:r>
              <a:rPr lang="he-IL" dirty="0"/>
              <a:t> התרבית שהתה באינקובטור במשך לילה</a:t>
            </a:r>
            <a:r>
              <a:rPr lang="en-US" dirty="0"/>
              <a:t>.</a:t>
            </a:r>
          </a:p>
          <a:p>
            <a:pPr lvl="0" algn="r" rtl="1"/>
            <a:r>
              <a:rPr lang="he-IL" dirty="0"/>
              <a:t>לאחר מכן נעשתה הפקת החלבונים מתרבית התאים.</a:t>
            </a:r>
          </a:p>
          <a:p>
            <a:pPr algn="l" rtl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06772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410A3-42F8-4B0A-9F00-CF1F18F19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1032"/>
            <a:ext cx="10515600" cy="5079683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he-IL" b="1" u="sng" dirty="0"/>
              <a:t>טיהור</a:t>
            </a:r>
            <a:r>
              <a:rPr lang="he-IL" u="sng" dirty="0"/>
              <a:t>:</a:t>
            </a:r>
          </a:p>
          <a:p>
            <a:pPr algn="just" rtl="1"/>
            <a:r>
              <a:rPr lang="he-IL" dirty="0"/>
              <a:t>אופן הטיהור נעשה בעזרת </a:t>
            </a:r>
            <a:r>
              <a:rPr lang="he-IL" dirty="0" err="1"/>
              <a:t>קולונת</a:t>
            </a:r>
            <a:r>
              <a:rPr lang="he-IL" dirty="0"/>
              <a:t> זיקה לניקל </a:t>
            </a:r>
            <a:r>
              <a:rPr lang="en-US" dirty="0"/>
              <a:t>(Ni)</a:t>
            </a:r>
            <a:r>
              <a:rPr lang="he-IL" dirty="0"/>
              <a:t>, הנקשר למולקולת </a:t>
            </a:r>
            <a:r>
              <a:rPr lang="he-IL" dirty="0" err="1"/>
              <a:t>ההיסטידין</a:t>
            </a:r>
            <a:r>
              <a:rPr lang="he-IL" dirty="0"/>
              <a:t> שבחלבון, ולאחר מכן שטיפת העמודה </a:t>
            </a:r>
            <a:r>
              <a:rPr lang="he-IL" dirty="0" err="1"/>
              <a:t>בבופר</a:t>
            </a:r>
            <a:r>
              <a:rPr lang="he-IL" dirty="0"/>
              <a:t> </a:t>
            </a:r>
            <a:r>
              <a:rPr lang="en-US" dirty="0"/>
              <a:t>A</a:t>
            </a:r>
            <a:r>
              <a:rPr lang="he-IL" dirty="0"/>
              <a:t> לשם הסרת זיהומים חופשיים.</a:t>
            </a:r>
            <a:endParaRPr lang="en-US" dirty="0"/>
          </a:p>
          <a:p>
            <a:pPr algn="just" rtl="1"/>
            <a:r>
              <a:rPr lang="he-IL" dirty="0"/>
              <a:t>הוספת תמיסת </a:t>
            </a:r>
            <a:r>
              <a:rPr lang="he-IL" dirty="0" err="1"/>
              <a:t>בופר</a:t>
            </a:r>
            <a:r>
              <a:rPr lang="he-IL" dirty="0"/>
              <a:t> </a:t>
            </a:r>
            <a:r>
              <a:rPr lang="en-US" dirty="0"/>
              <a:t>B</a:t>
            </a:r>
            <a:r>
              <a:rPr lang="he-IL" dirty="0"/>
              <a:t>,  הזהה בהרכבה </a:t>
            </a:r>
            <a:r>
              <a:rPr lang="he-IL" dirty="0" err="1"/>
              <a:t>לבופר</a:t>
            </a:r>
            <a:r>
              <a:rPr lang="he-IL" dirty="0"/>
              <a:t> </a:t>
            </a:r>
            <a:r>
              <a:rPr lang="en-US" dirty="0"/>
              <a:t>A</a:t>
            </a:r>
            <a:r>
              <a:rPr lang="he-IL" dirty="0"/>
              <a:t> אך מכילה </a:t>
            </a:r>
            <a:r>
              <a:rPr lang="en-US" dirty="0"/>
              <a:t>Imidazole</a:t>
            </a:r>
            <a:r>
              <a:rPr lang="he-IL" dirty="0"/>
              <a:t> המתחרה על קשירה לניקל וגורם לשחרור החלבון.</a:t>
            </a:r>
          </a:p>
          <a:p>
            <a:pPr algn="just" rtl="1"/>
            <a:r>
              <a:rPr lang="he-IL" dirty="0"/>
              <a:t>בשלב זה נערכה בדיקת נוכחות לחלבון בעזרת הרצת ג'ל </a:t>
            </a:r>
            <a:r>
              <a:rPr lang="en-US" dirty="0"/>
              <a:t>SDS-PAGE</a:t>
            </a:r>
            <a:r>
              <a:rPr lang="he-IL" dirty="0"/>
              <a:t> לכל פרקציה. הפרקציות נאספו ועברו בדיקת ריכוז בעזרת בליעת -</a:t>
            </a:r>
            <a:r>
              <a:rPr lang="en-US" dirty="0"/>
              <a:t>UV</a:t>
            </a:r>
            <a:r>
              <a:rPr lang="he-IL" dirty="0"/>
              <a:t>.</a:t>
            </a:r>
          </a:p>
          <a:p>
            <a:pPr algn="just" rtl="1"/>
            <a:r>
              <a:rPr lang="he-IL" dirty="0"/>
              <a:t>תמיסת החלבון הועברה שנית </a:t>
            </a:r>
            <a:r>
              <a:rPr lang="he-IL" dirty="0" err="1"/>
              <a:t>בקולונת</a:t>
            </a:r>
            <a:r>
              <a:rPr lang="he-IL" dirty="0"/>
              <a:t> זיקה לניקל והורצה בג'ל </a:t>
            </a:r>
            <a:r>
              <a:rPr lang="en-US" dirty="0"/>
              <a:t>SDS-PAGE</a:t>
            </a:r>
            <a:r>
              <a:rPr lang="he-IL" dirty="0"/>
              <a:t> ולבסוף עברה דיאליזה דרך קרום בררני. </a:t>
            </a:r>
          </a:p>
          <a:p>
            <a:pPr algn="just" rtl="1"/>
            <a:r>
              <a:rPr lang="he-IL" dirty="0"/>
              <a:t>התוצאות שהתקבלו מעידות שריכוז החלבון הוא </a:t>
            </a:r>
            <a:r>
              <a:rPr lang="en-US" dirty="0"/>
              <a:t>10 mg/ml</a:t>
            </a:r>
            <a:endParaRPr lang="he-IL" dirty="0"/>
          </a:p>
          <a:p>
            <a:pPr algn="just" rtl="1"/>
            <a:r>
              <a:rPr lang="he-IL" dirty="0"/>
              <a:t>לאחר הדיאליזה נבדק ריכוז תמיסת החלבון בעזרת שיטת </a:t>
            </a:r>
            <a:r>
              <a:rPr lang="he-IL" dirty="0" err="1"/>
              <a:t>ברדפורד</a:t>
            </a:r>
            <a:r>
              <a:rPr lang="he-IL" dirty="0"/>
              <a:t>.</a:t>
            </a:r>
          </a:p>
          <a:p>
            <a:pPr algn="ctr" rtl="1"/>
            <a:endParaRPr lang="he-IL" dirty="0"/>
          </a:p>
          <a:p>
            <a:pPr marL="0" indent="0" algn="r" rtl="1">
              <a:buNone/>
            </a:pPr>
            <a:endParaRPr lang="en-US" dirty="0"/>
          </a:p>
          <a:p>
            <a:pPr marL="0" indent="0" algn="r" rtl="1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86086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98F33-7057-4701-A5F8-2E038B367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cs typeface="+mn-cs"/>
              </a:rPr>
              <a:t>חלק ב': הערכת חוזק האינטראקציה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080E3-6C8B-4E27-BB21-7CC7D084E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0849"/>
            <a:ext cx="10515600" cy="4928991"/>
          </a:xfrm>
        </p:spPr>
        <p:txBody>
          <a:bodyPr/>
          <a:lstStyle/>
          <a:p>
            <a:pPr algn="ctr" rtl="1"/>
            <a:r>
              <a:rPr lang="he-IL" dirty="0"/>
              <a:t>השלב השני של פרויקט המחקר התמקד בהערכת חוזק האינטראקציה בין החלבון למעכב באמצעות מכשיר </a:t>
            </a:r>
            <a:r>
              <a:rPr lang="he-IL" dirty="0" err="1"/>
              <a:t>התרמופורזה</a:t>
            </a:r>
            <a:r>
              <a:rPr lang="he-IL" dirty="0"/>
              <a:t> </a:t>
            </a:r>
            <a:r>
              <a:rPr lang="en-US" dirty="0"/>
              <a:t>(MST)</a:t>
            </a:r>
            <a:r>
              <a:rPr lang="he-IL" dirty="0"/>
              <a:t>. </a:t>
            </a:r>
          </a:p>
          <a:p>
            <a:pPr algn="ctr" rtl="1"/>
            <a:r>
              <a:rPr lang="he-IL" dirty="0"/>
              <a:t>מדידות קבוע הקישור בעזרת מכשיר ה-</a:t>
            </a:r>
            <a:r>
              <a:rPr lang="en-US" dirty="0"/>
              <a:t>MST</a:t>
            </a:r>
            <a:r>
              <a:rPr lang="he-IL" dirty="0"/>
              <a:t> בוצעו לפי פרוטוקול ידוע:</a:t>
            </a:r>
          </a:p>
          <a:p>
            <a:pPr marL="514350" indent="-514350" algn="ctr" rtl="1">
              <a:buFont typeface="+mj-lt"/>
              <a:buAutoNum type="arabicPeriod"/>
            </a:pPr>
            <a:r>
              <a:rPr lang="he-IL" dirty="0"/>
              <a:t>בשלב הראשון בוצע תיוג של החלבונים בסמן </a:t>
            </a:r>
            <a:r>
              <a:rPr lang="he-IL" dirty="0" err="1"/>
              <a:t>פלואורוסנטי</a:t>
            </a:r>
            <a:r>
              <a:rPr lang="he-IL" dirty="0"/>
              <a:t> כחול של חברת </a:t>
            </a:r>
            <a:r>
              <a:rPr lang="en-US" dirty="0"/>
              <a:t>Monolith</a:t>
            </a:r>
            <a:r>
              <a:rPr lang="he-IL" dirty="0"/>
              <a:t> לשם זיהוי שלהם במכשיר </a:t>
            </a:r>
            <a:r>
              <a:rPr lang="he-IL" dirty="0" err="1"/>
              <a:t>פלואורוסנציה</a:t>
            </a:r>
            <a:r>
              <a:rPr lang="he-IL" dirty="0"/>
              <a:t>.</a:t>
            </a:r>
            <a:endParaRPr lang="en-US" dirty="0"/>
          </a:p>
          <a:p>
            <a:pPr marL="514350" indent="-514350" algn="ctr" rtl="1">
              <a:buFont typeface="+mj-lt"/>
              <a:buAutoNum type="arabicPeriod"/>
            </a:pPr>
            <a:r>
              <a:rPr lang="he-IL" dirty="0"/>
              <a:t>לאחר טיהור החלבון המתויג התקבלה תמיסת חלבון בריכוז </a:t>
            </a:r>
            <a:r>
              <a:rPr lang="en-US" dirty="0"/>
              <a:t>1.14 </a:t>
            </a:r>
            <a:r>
              <a:rPr lang="en-US" dirty="0">
                <a:sym typeface="Symbol" panose="05050102010706020507" pitchFamily="18" charset="2"/>
              </a:rPr>
              <a:t></a:t>
            </a:r>
            <a:r>
              <a:rPr lang="en-US" dirty="0"/>
              <a:t>M </a:t>
            </a:r>
          </a:p>
          <a:p>
            <a:pPr algn="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12091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FDD05-ADC7-483D-86AE-25850991E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cs typeface="+mn-cs"/>
              </a:rPr>
              <a:t>שאלת המחקר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90596-F9CD-4C3F-9B60-0B9C28C42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pPr marL="0" indent="0" algn="ctr" rtl="1">
              <a:buNone/>
            </a:pPr>
            <a:r>
              <a:rPr lang="he-IL" dirty="0"/>
              <a:t>למחקר שתי מטרות עיקריות:</a:t>
            </a:r>
          </a:p>
          <a:p>
            <a:pPr algn="ctr" rtl="1"/>
            <a:r>
              <a:rPr lang="he-IL" dirty="0"/>
              <a:t>בדיקת איכות וטיב הקשר בין מעכבים לחלבון </a:t>
            </a:r>
            <a:r>
              <a:rPr lang="en-US" dirty="0" err="1"/>
              <a:t>DnaG</a:t>
            </a:r>
            <a:r>
              <a:rPr lang="en-US" dirty="0"/>
              <a:t> primase</a:t>
            </a:r>
            <a:r>
              <a:rPr lang="he-IL" dirty="0"/>
              <a:t> בחיידק השחפת </a:t>
            </a:r>
            <a:r>
              <a:rPr lang="en-US" dirty="0" err="1"/>
              <a:t>Mycrobacterium</a:t>
            </a:r>
            <a:r>
              <a:rPr lang="en-US" dirty="0"/>
              <a:t> tuberculosis</a:t>
            </a:r>
            <a:r>
              <a:rPr lang="he-IL" dirty="0"/>
              <a:t> בשיטות אנליטיות.</a:t>
            </a:r>
          </a:p>
          <a:p>
            <a:pPr algn="ctr" rtl="1"/>
            <a:r>
              <a:rPr lang="he-IL" dirty="0"/>
              <a:t>פיתוח של מעכבים על בסיס הבנת האינטראקציה בין המעכב לחלבון.</a:t>
            </a:r>
            <a:endParaRPr lang="en-US" dirty="0"/>
          </a:p>
          <a:p>
            <a:pPr marL="0" indent="0" algn="ctr" rtl="1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162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045CF-3595-4821-BB8E-97C571FFB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952"/>
            <a:ext cx="10515600" cy="4351338"/>
          </a:xfrm>
        </p:spPr>
        <p:txBody>
          <a:bodyPr/>
          <a:lstStyle/>
          <a:p>
            <a:pPr algn="r" rtl="1"/>
            <a:r>
              <a:rPr lang="he-IL" dirty="0"/>
              <a:t>בשלב שני הוכנו תמיסת </a:t>
            </a:r>
            <a:r>
              <a:rPr lang="he-IL" dirty="0" err="1"/>
              <a:t>בופר</a:t>
            </a:r>
            <a:r>
              <a:rPr lang="he-IL" dirty="0"/>
              <a:t> (טבלה 1) וממנה הוכנו 16 תמיסות בריכוזים שונים של ליגנד, מעכב, וריכוז קבוע של חלבון</a:t>
            </a:r>
            <a:r>
              <a:rPr lang="en-US" dirty="0"/>
              <a:t> </a:t>
            </a:r>
            <a:r>
              <a:rPr lang="he-IL" dirty="0"/>
              <a:t>(טבלה 2). המעכב שנבדק הוא </a:t>
            </a:r>
            <a:r>
              <a:rPr lang="he-IL" b="1" dirty="0"/>
              <a:t>מולקולה 2.</a:t>
            </a:r>
            <a:endParaRPr lang="en-US" dirty="0"/>
          </a:p>
          <a:p>
            <a:endParaRPr lang="he-IL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D4D649E-5A4C-417E-B196-B5CC710598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331858"/>
              </p:ext>
            </p:extLst>
          </p:nvPr>
        </p:nvGraphicFramePr>
        <p:xfrm>
          <a:off x="972008" y="1214381"/>
          <a:ext cx="4647742" cy="476403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323871">
                  <a:extLst>
                    <a:ext uri="{9D8B030D-6E8A-4147-A177-3AD203B41FA5}">
                      <a16:colId xmlns:a16="http://schemas.microsoft.com/office/drawing/2014/main" val="1064969145"/>
                    </a:ext>
                  </a:extLst>
                </a:gridCol>
                <a:gridCol w="2323871">
                  <a:extLst>
                    <a:ext uri="{9D8B030D-6E8A-4147-A177-3AD203B41FA5}">
                      <a16:colId xmlns:a16="http://schemas.microsoft.com/office/drawing/2014/main" val="232523998"/>
                    </a:ext>
                  </a:extLst>
                </a:gridCol>
              </a:tblGrid>
              <a:tr h="228787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ריכוז חלבון (</a:t>
                      </a:r>
                      <a:r>
                        <a:rPr lang="en-US" sz="1800" dirty="0">
                          <a:effectLst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800" dirty="0">
                          <a:effectLst/>
                        </a:rPr>
                        <a:t>M</a:t>
                      </a:r>
                      <a:r>
                        <a:rPr lang="he-IL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ריכוז ליגנד </a:t>
                      </a:r>
                      <a:r>
                        <a:rPr lang="en-US" sz="1800" dirty="0">
                          <a:effectLst/>
                        </a:rPr>
                        <a:t>(</a:t>
                      </a:r>
                      <a:r>
                        <a:rPr lang="en-US" sz="1800" dirty="0">
                          <a:effectLst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800" dirty="0">
                          <a:effectLst/>
                        </a:rPr>
                        <a:t>M)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2550233"/>
                  </a:ext>
                </a:extLst>
              </a:tr>
              <a:tr h="230236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1.0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cs typeface="+mn-cs"/>
                        </a:rPr>
                        <a:t>1000.0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8323096"/>
                  </a:ext>
                </a:extLst>
              </a:tr>
              <a:tr h="230236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1.0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cs typeface="+mn-cs"/>
                        </a:rPr>
                        <a:t>950.0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1759193"/>
                  </a:ext>
                </a:extLst>
              </a:tr>
              <a:tr h="230236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1.0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cs typeface="+mn-cs"/>
                        </a:rPr>
                        <a:t>900.0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6839719"/>
                  </a:ext>
                </a:extLst>
              </a:tr>
              <a:tr h="230236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1.0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cs typeface="+mn-cs"/>
                        </a:rPr>
                        <a:t>850.0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2020227"/>
                  </a:ext>
                </a:extLst>
              </a:tr>
              <a:tr h="230236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1.0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cs typeface="+mn-cs"/>
                        </a:rPr>
                        <a:t>800.0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1634077"/>
                  </a:ext>
                </a:extLst>
              </a:tr>
              <a:tr h="230236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1.0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750.0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9059043"/>
                  </a:ext>
                </a:extLst>
              </a:tr>
              <a:tr h="230236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1.0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500.0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0515084"/>
                  </a:ext>
                </a:extLst>
              </a:tr>
              <a:tr h="230236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1.0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250.0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5180289"/>
                  </a:ext>
                </a:extLst>
              </a:tr>
              <a:tr h="230236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1.0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125.0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8792691"/>
                  </a:ext>
                </a:extLst>
              </a:tr>
              <a:tr h="230236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1.0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62.5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8846102"/>
                  </a:ext>
                </a:extLst>
              </a:tr>
              <a:tr h="230236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1.0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31.25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4767634"/>
                  </a:ext>
                </a:extLst>
              </a:tr>
              <a:tr h="230236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1.0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15.625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9384754"/>
                  </a:ext>
                </a:extLst>
              </a:tr>
              <a:tr h="230236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1.0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7.81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2119574"/>
                  </a:ext>
                </a:extLst>
              </a:tr>
              <a:tr h="230236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1.0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3.9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098667"/>
                  </a:ext>
                </a:extLst>
              </a:tr>
              <a:tr h="230236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1.0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cs typeface="+mn-cs"/>
                        </a:rPr>
                        <a:t>1.95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9739303"/>
                  </a:ext>
                </a:extLst>
              </a:tr>
              <a:tr h="228787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1.0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0.976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216030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9C720C8-9B2C-413A-B353-2D2B0D93E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025682"/>
              </p:ext>
            </p:extLst>
          </p:nvPr>
        </p:nvGraphicFramePr>
        <p:xfrm>
          <a:off x="6299200" y="1911883"/>
          <a:ext cx="4998347" cy="336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0193">
                  <a:extLst>
                    <a:ext uri="{9D8B030D-6E8A-4147-A177-3AD203B41FA5}">
                      <a16:colId xmlns:a16="http://schemas.microsoft.com/office/drawing/2014/main" val="353408381"/>
                    </a:ext>
                  </a:extLst>
                </a:gridCol>
                <a:gridCol w="2228154">
                  <a:extLst>
                    <a:ext uri="{9D8B030D-6E8A-4147-A177-3AD203B41FA5}">
                      <a16:colId xmlns:a16="http://schemas.microsoft.com/office/drawing/2014/main" val="1993750822"/>
                    </a:ext>
                  </a:extLst>
                </a:gridCol>
              </a:tblGrid>
              <a:tr h="4212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Assay buffer: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436815"/>
                  </a:ext>
                </a:extLst>
              </a:tr>
              <a:tr h="42120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Component: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For 10 mL: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5714261"/>
                  </a:ext>
                </a:extLst>
              </a:tr>
              <a:tr h="42120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 mM tris-HCl pH 7.5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400 </a:t>
                      </a:r>
                      <a:r>
                        <a:rPr lang="en-US" sz="1800" dirty="0">
                          <a:effectLst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800" dirty="0">
                          <a:effectLst/>
                        </a:rPr>
                        <a:t>L of 1M sol.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0475591"/>
                  </a:ext>
                </a:extLst>
              </a:tr>
              <a:tr h="42120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 mM DTT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 </a:t>
                      </a:r>
                      <a:r>
                        <a:rPr lang="en-US" sz="1800" dirty="0">
                          <a:effectLst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800" dirty="0">
                          <a:effectLst/>
                        </a:rPr>
                        <a:t>L of 1M sol.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4107927"/>
                  </a:ext>
                </a:extLst>
              </a:tr>
              <a:tr h="42120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 mM K-glutamate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 g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1482751"/>
                  </a:ext>
                </a:extLst>
              </a:tr>
              <a:tr h="42120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 mM MgCl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r>
                        <a:rPr lang="en-US" sz="1800">
                          <a:effectLst/>
                        </a:rPr>
                        <a:t>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 </a:t>
                      </a:r>
                      <a:r>
                        <a:rPr lang="en-US" sz="1800" dirty="0">
                          <a:effectLst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800" dirty="0">
                          <a:effectLst/>
                        </a:rPr>
                        <a:t>L of 1M sol.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7643207"/>
                  </a:ext>
                </a:extLst>
              </a:tr>
              <a:tr h="42120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 uM ATP+CTP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 </a:t>
                      </a:r>
                      <a:r>
                        <a:rPr lang="en-US" sz="1800" dirty="0">
                          <a:effectLst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800" dirty="0">
                          <a:effectLst/>
                        </a:rPr>
                        <a:t>L of 50mM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4232703"/>
                  </a:ext>
                </a:extLst>
              </a:tr>
              <a:tr h="42120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0.01% Tween-20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 </a:t>
                      </a:r>
                      <a:r>
                        <a:rPr lang="en-US" sz="1800" dirty="0">
                          <a:effectLst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800" dirty="0">
                          <a:effectLst/>
                        </a:rPr>
                        <a:t>L of 1%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785000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2FA1372-F6EB-4DA9-9AAD-C15A8486EC0D}"/>
              </a:ext>
            </a:extLst>
          </p:cNvPr>
          <p:cNvSpPr txBox="1"/>
          <p:nvPr/>
        </p:nvSpPr>
        <p:spPr>
          <a:xfrm>
            <a:off x="4546600" y="5381053"/>
            <a:ext cx="479514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b="1" dirty="0"/>
              <a:t>טבלה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6AF262-7A11-4DDB-A3AE-6D4E71209E42}"/>
              </a:ext>
            </a:extLst>
          </p:cNvPr>
          <p:cNvSpPr txBox="1"/>
          <p:nvPr/>
        </p:nvSpPr>
        <p:spPr>
          <a:xfrm>
            <a:off x="0" y="6008022"/>
            <a:ext cx="372292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b="1" dirty="0"/>
              <a:t>טבלה 2</a:t>
            </a:r>
          </a:p>
        </p:txBody>
      </p:sp>
    </p:spTree>
    <p:extLst>
      <p:ext uri="{BB962C8B-B14F-4D97-AF65-F5344CB8AC3E}">
        <p14:creationId xmlns:p14="http://schemas.microsoft.com/office/powerpoint/2010/main" val="686542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91A884-3FB9-42A1-97AF-682877B8C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21" y="638176"/>
            <a:ext cx="11294179" cy="1673355"/>
          </a:xfrm>
        </p:spPr>
        <p:txBody>
          <a:bodyPr>
            <a:normAutofit/>
          </a:bodyPr>
          <a:lstStyle/>
          <a:p>
            <a:pPr algn="r" rtl="1"/>
            <a:r>
              <a:rPr lang="he-IL" dirty="0"/>
              <a:t>כל אחת מהתמיסות שהוכנו הוכנסה למכשיר ה-</a:t>
            </a:r>
            <a:r>
              <a:rPr lang="en-US" dirty="0"/>
              <a:t>MST</a:t>
            </a:r>
            <a:r>
              <a:rPr lang="he-IL" dirty="0"/>
              <a:t> והוקרנה בלייזר </a:t>
            </a:r>
            <a:r>
              <a:rPr lang="en-US" dirty="0"/>
              <a:t>IR</a:t>
            </a:r>
            <a:r>
              <a:rPr lang="he-IL" dirty="0"/>
              <a:t>.</a:t>
            </a:r>
          </a:p>
          <a:p>
            <a:pPr algn="r" rtl="1"/>
            <a:r>
              <a:rPr lang="he-IL" dirty="0"/>
              <a:t>בדיקה זו התבצעה 3 פעמים בשלוש עוצמות לייזר שונות: 20% (עקומות בירוק), 40% (אדום) ו- 80% (כחול)</a:t>
            </a:r>
            <a:endParaRPr lang="en-US" dirty="0"/>
          </a:p>
          <a:p>
            <a:endParaRPr lang="he-IL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C1D2ACC-4519-4C8B-9095-D6B61E0EC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376"/>
            <a:ext cx="10515600" cy="558800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>
                <a:cs typeface="+mn-cs"/>
              </a:rPr>
              <a:t>תוצאות</a:t>
            </a:r>
          </a:p>
        </p:txBody>
      </p:sp>
      <p:pic>
        <p:nvPicPr>
          <p:cNvPr id="4" name="תמונה 23">
            <a:extLst>
              <a:ext uri="{FF2B5EF4-FFF2-40B4-BE49-F238E27FC236}">
                <a16:creationId xmlns:a16="http://schemas.microsoft.com/office/drawing/2014/main" id="{7A9736E8-1C6B-4718-B1AC-D720621C1654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2494"/>
          <a:stretch/>
        </p:blipFill>
        <p:spPr bwMode="auto">
          <a:xfrm>
            <a:off x="1745545" y="2140313"/>
            <a:ext cx="8836729" cy="41168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0D4D5F-627C-4EA5-8B84-E0328E2D2760}"/>
              </a:ext>
            </a:extLst>
          </p:cNvPr>
          <p:cNvSpPr txBox="1"/>
          <p:nvPr/>
        </p:nvSpPr>
        <p:spPr>
          <a:xfrm>
            <a:off x="628650" y="6257130"/>
            <a:ext cx="906532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גרף </a:t>
            </a:r>
            <a:r>
              <a:rPr lang="he-IL" dirty="0" err="1"/>
              <a:t>הפלורוסנציה</a:t>
            </a:r>
            <a:r>
              <a:rPr lang="he-IL" dirty="0"/>
              <a:t> כנגד הזמן. עקומות בצבע אפור הוצאו מחוץ לחישוב קו המגמה.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078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20">
            <a:extLst>
              <a:ext uri="{FF2B5EF4-FFF2-40B4-BE49-F238E27FC236}">
                <a16:creationId xmlns:a16="http://schemas.microsoft.com/office/drawing/2014/main" id="{E441CF0E-897B-4CAD-AB61-081756A7BD0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t="2458"/>
          <a:stretch/>
        </p:blipFill>
        <p:spPr bwMode="auto">
          <a:xfrm>
            <a:off x="1610269" y="171450"/>
            <a:ext cx="8866279" cy="5059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0B187B-0A1F-4376-90E3-46F901B983A9}"/>
              </a:ext>
            </a:extLst>
          </p:cNvPr>
          <p:cNvSpPr txBox="1"/>
          <p:nvPr/>
        </p:nvSpPr>
        <p:spPr>
          <a:xfrm>
            <a:off x="332560" y="5306790"/>
            <a:ext cx="1115363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dirty="0"/>
              <a:t>גרף </a:t>
            </a:r>
            <a:r>
              <a:rPr lang="en-US" dirty="0" err="1"/>
              <a:t>F</a:t>
            </a:r>
            <a:r>
              <a:rPr lang="en-US" baseline="-25000" dirty="0" err="1"/>
              <a:t>Norm</a:t>
            </a:r>
            <a:r>
              <a:rPr lang="he-IL" dirty="0"/>
              <a:t> כנגד הזמן. הצבעים מבטאים את התוצאות בעוצמות לייזר שונות. הנקודות האפורות הן דגימות שהוצאו מחישוב קו המגמה (מסומן עבור כל קבוצת דגימות בצבע שלה בקו רציף).</a:t>
            </a:r>
          </a:p>
        </p:txBody>
      </p:sp>
    </p:spTree>
    <p:extLst>
      <p:ext uri="{BB962C8B-B14F-4D97-AF65-F5344CB8AC3E}">
        <p14:creationId xmlns:p14="http://schemas.microsoft.com/office/powerpoint/2010/main" val="579009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9679B-F264-4BA9-8BFA-4CD5D22D2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1"/>
            <a:r>
              <a:rPr lang="he-IL" dirty="0"/>
              <a:t>לא הצלחנו לקבל מידע מהתוצאות שהתקבלו מכיוון שבחלק מהמדידות היו מגמות משתנות (קו דעיכה לא קוהרנטי כפונקציה של הזמן) ובכל הדוגמאות שנמדדו עוצמות הפלואורסנציה לא היו קבועות</a:t>
            </a:r>
            <a:r>
              <a:rPr lang="en-US" dirty="0"/>
              <a:t>.</a:t>
            </a:r>
            <a:endParaRPr lang="he-IL" dirty="0"/>
          </a:p>
          <a:p>
            <a:pPr algn="ctr" rtl="1"/>
            <a:endParaRPr lang="he-IL" dirty="0"/>
          </a:p>
          <a:p>
            <a:pPr marL="0" indent="0" algn="ctr" rtl="1">
              <a:buNone/>
            </a:pPr>
            <a:r>
              <a:rPr lang="he-IL" dirty="0"/>
              <a:t>  הסבר לתוצאות שהתקבלו מורכב מכמה סיבות אפשריות: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3D2CCD-F36E-4252-8340-6265B5881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e-IL" b="1" dirty="0">
                <a:cs typeface="+mn-cs"/>
              </a:rPr>
              <a:t>מסקנות</a:t>
            </a:r>
          </a:p>
        </p:txBody>
      </p:sp>
    </p:spTree>
    <p:extLst>
      <p:ext uri="{BB962C8B-B14F-4D97-AF65-F5344CB8AC3E}">
        <p14:creationId xmlns:p14="http://schemas.microsoft.com/office/powerpoint/2010/main" val="124839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068B8-3E48-49B5-B09D-FE16D90BA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67116"/>
            <a:ext cx="10515600" cy="1623584"/>
          </a:xfrm>
        </p:spPr>
        <p:txBody>
          <a:bodyPr>
            <a:normAutofit/>
          </a:bodyPr>
          <a:lstStyle/>
          <a:p>
            <a:pPr algn="just" rtl="1"/>
            <a:r>
              <a:rPr lang="he-IL" dirty="0"/>
              <a:t>אפשרות א': התיוג של מקטע החלבון לסמן </a:t>
            </a:r>
            <a:r>
              <a:rPr lang="he-IL" dirty="0" err="1"/>
              <a:t>הפלואורוסנטי</a:t>
            </a:r>
            <a:r>
              <a:rPr lang="he-IL" dirty="0"/>
              <a:t> היה לקוי. </a:t>
            </a:r>
          </a:p>
        </p:txBody>
      </p:sp>
      <p:pic>
        <p:nvPicPr>
          <p:cNvPr id="5" name="תמונה 25">
            <a:extLst>
              <a:ext uri="{FF2B5EF4-FFF2-40B4-BE49-F238E27FC236}">
                <a16:creationId xmlns:a16="http://schemas.microsoft.com/office/drawing/2014/main" id="{02FC03BB-EA45-49EF-9495-510593B87211}"/>
              </a:ext>
            </a:extLst>
          </p:cNvPr>
          <p:cNvPicPr/>
          <p:nvPr/>
        </p:nvPicPr>
        <p:blipFill rotWithShape="1">
          <a:blip r:embed="rId3"/>
          <a:srcRect t="3175"/>
          <a:stretch/>
        </p:blipFill>
        <p:spPr bwMode="auto">
          <a:xfrm>
            <a:off x="1790737" y="733425"/>
            <a:ext cx="8381926" cy="46808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2E3229-EB32-4414-AC00-AE1D97730EF1}"/>
              </a:ext>
            </a:extLst>
          </p:cNvPr>
          <p:cNvSpPr txBox="1"/>
          <p:nvPr/>
        </p:nvSpPr>
        <p:spPr>
          <a:xfrm>
            <a:off x="18128" y="5414276"/>
            <a:ext cx="11927143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dirty="0"/>
              <a:t>גרף </a:t>
            </a:r>
            <a:r>
              <a:rPr lang="he-IL" dirty="0" err="1"/>
              <a:t>פלורוסנציה</a:t>
            </a:r>
            <a:r>
              <a:rPr lang="he-IL" dirty="0"/>
              <a:t> עבור כל דגימה. ציר ה-</a:t>
            </a:r>
            <a:r>
              <a:rPr lang="en-US" dirty="0"/>
              <a:t>X </a:t>
            </a:r>
            <a:r>
              <a:rPr lang="he-IL" dirty="0"/>
              <a:t> הוא ריכוז וציר ה-</a:t>
            </a:r>
            <a:r>
              <a:rPr lang="en-US" dirty="0"/>
              <a:t>Y </a:t>
            </a:r>
            <a:r>
              <a:rPr lang="he-IL" dirty="0"/>
              <a:t> הוא </a:t>
            </a:r>
            <a:r>
              <a:rPr lang="he-IL" dirty="0" err="1"/>
              <a:t>הפלואורוסנציה</a:t>
            </a:r>
            <a:r>
              <a:rPr lang="he-IL" dirty="0"/>
              <a:t>. </a:t>
            </a:r>
          </a:p>
          <a:p>
            <a:pPr algn="ctr" rtl="1"/>
            <a:r>
              <a:rPr lang="he-IL" sz="2400" dirty="0" err="1"/>
              <a:t>הפלואורוסנציה</a:t>
            </a:r>
            <a:r>
              <a:rPr lang="he-IL" sz="2400" dirty="0"/>
              <a:t> עולה ויורדת בלי תלות קוהרנטית בריכוז, דבר המצביע על חוסר עקביות בנוגע לטיב הקשר בין החלבון לסמן </a:t>
            </a:r>
            <a:r>
              <a:rPr lang="he-IL" sz="2400" dirty="0" err="1"/>
              <a:t>הפלורוסנטי</a:t>
            </a:r>
            <a:r>
              <a:rPr lang="he-IL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83403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E6900-CC11-4139-A294-578B6D680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75" y="351072"/>
            <a:ext cx="10515600" cy="4351338"/>
          </a:xfrm>
        </p:spPr>
        <p:txBody>
          <a:bodyPr>
            <a:normAutofit lnSpcReduction="10000"/>
          </a:bodyPr>
          <a:lstStyle/>
          <a:p>
            <a:pPr algn="r" rtl="1"/>
            <a:endParaRPr lang="he-IL" dirty="0"/>
          </a:p>
          <a:p>
            <a:pPr algn="just" rtl="1"/>
            <a:r>
              <a:rPr lang="he-IL" dirty="0"/>
              <a:t>השערה נוספת שהועלתה על ידי ד"ר </a:t>
            </a:r>
            <a:r>
              <a:rPr lang="he-IL" dirty="0" err="1"/>
              <a:t>עקביוב</a:t>
            </a:r>
            <a:r>
              <a:rPr lang="he-IL" dirty="0"/>
              <a:t> </a:t>
            </a:r>
            <a:r>
              <a:rPr lang="he-IL" dirty="0" err="1"/>
              <a:t>היתה</a:t>
            </a:r>
            <a:r>
              <a:rPr lang="he-IL" dirty="0"/>
              <a:t> כי בשלב התיוג של החלבונים הוסף </a:t>
            </a:r>
            <a:r>
              <a:rPr lang="en-US" dirty="0"/>
              <a:t>DMSO</a:t>
            </a:r>
            <a:r>
              <a:rPr lang="he-IL" dirty="0"/>
              <a:t> להמסת הסמן </a:t>
            </a:r>
            <a:r>
              <a:rPr lang="he-IL" dirty="0" err="1"/>
              <a:t>הפלואורוסנטי</a:t>
            </a:r>
            <a:r>
              <a:rPr lang="he-IL" dirty="0"/>
              <a:t> המוצק שעלול לדכא </a:t>
            </a:r>
            <a:r>
              <a:rPr lang="he-IL" dirty="0" err="1"/>
              <a:t>פלואורוסנציה</a:t>
            </a:r>
            <a:r>
              <a:rPr lang="he-IL" dirty="0"/>
              <a:t> מצד הסמן. 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/>
              <a:t>אפשרות שהועלתה על ידי, היא שהמעכבים עשויים להקשר לסמן ובכך משפיעים על </a:t>
            </a:r>
            <a:r>
              <a:rPr lang="he-IL" dirty="0" err="1"/>
              <a:t>הפלואורוסנציה</a:t>
            </a:r>
            <a:r>
              <a:rPr lang="he-IL" dirty="0"/>
              <a:t>.</a:t>
            </a:r>
          </a:p>
          <a:p>
            <a:pPr algn="r" rtl="1"/>
            <a:endParaRPr lang="en-US" dirty="0"/>
          </a:p>
          <a:p>
            <a:pPr algn="r" rtl="1"/>
            <a:r>
              <a:rPr lang="he-IL" dirty="0"/>
              <a:t>בנוסף, תוצאות לא חד- משמעותיות יכולות להתרחש מזיהומים בתמיסה כתוצאה מטעויות אנוש, במיוחד בריכוזים נמוכים.</a:t>
            </a:r>
          </a:p>
          <a:p>
            <a:pPr algn="r" rtl="1"/>
            <a:endParaRPr lang="en-US" dirty="0"/>
          </a:p>
          <a:p>
            <a:pPr algn="r" rtl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24034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14457-CB85-42F6-8186-0C7E4F206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59164"/>
            <a:ext cx="10515600" cy="2174461"/>
          </a:xfrm>
        </p:spPr>
        <p:txBody>
          <a:bodyPr/>
          <a:lstStyle/>
          <a:p>
            <a:pPr algn="ctr" rtl="1"/>
            <a:r>
              <a:rPr lang="he-IL" dirty="0"/>
              <a:t>בכדי לפסול את האפשרות של קישור לא טוב כתוצאה מאי- טריות של הסמן ו/או פירוק הקשר בין הסמן לחלבון הנובע מתלות בזמן, נלקחה עוד מדידה- הפעם מסמן טרי, שנפתח זה עתה, ונדרשה זריזות יתר.</a:t>
            </a:r>
          </a:p>
          <a:p>
            <a:pPr algn="ctr" rtl="1"/>
            <a:r>
              <a:rPr lang="he-IL" dirty="0"/>
              <a:t>בנוסף, המדידה התבצעה בריכוז נמוך יותר של ליגנד על מנת להוריד הפרעות של קישור ליגנד לסמן.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6AB7AB5-D2F3-48A8-A119-67993263A8D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990897" y="2545937"/>
            <a:ext cx="6096000" cy="3419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02B4BD-B730-491D-9F72-37320401728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103" y="2566987"/>
            <a:ext cx="5758727" cy="3419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121E34-426D-469F-9F23-CF5049253FBF}"/>
              </a:ext>
            </a:extLst>
          </p:cNvPr>
          <p:cNvSpPr txBox="1"/>
          <p:nvPr/>
        </p:nvSpPr>
        <p:spPr>
          <a:xfrm>
            <a:off x="6991350" y="5965412"/>
            <a:ext cx="372361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גרף </a:t>
            </a:r>
            <a:r>
              <a:rPr lang="en-US" sz="2400" dirty="0" err="1"/>
              <a:t>F</a:t>
            </a:r>
            <a:r>
              <a:rPr lang="en-US" sz="2400" baseline="-25000" dirty="0" err="1"/>
              <a:t>Norm</a:t>
            </a:r>
            <a:r>
              <a:rPr lang="he-IL" sz="2400" dirty="0"/>
              <a:t> כנגד ריכוז המעכב.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0A922F-80F7-465C-8A30-5EE91E8E5292}"/>
              </a:ext>
            </a:extLst>
          </p:cNvPr>
          <p:cNvSpPr txBox="1"/>
          <p:nvPr/>
        </p:nvSpPr>
        <p:spPr>
          <a:xfrm>
            <a:off x="-1022417" y="5965411"/>
            <a:ext cx="575872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גרף </a:t>
            </a:r>
            <a:r>
              <a:rPr lang="he-IL" sz="2400" dirty="0" err="1"/>
              <a:t>פלורוסנציה</a:t>
            </a:r>
            <a:r>
              <a:rPr lang="he-IL" sz="2400" dirty="0"/>
              <a:t> כנגד זמן הניסוי</a:t>
            </a:r>
          </a:p>
        </p:txBody>
      </p:sp>
    </p:spTree>
    <p:extLst>
      <p:ext uri="{BB962C8B-B14F-4D97-AF65-F5344CB8AC3E}">
        <p14:creationId xmlns:p14="http://schemas.microsoft.com/office/powerpoint/2010/main" val="3560442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C9E52-CB58-4B98-959A-ECF52ED6B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292597"/>
            <a:ext cx="10515600" cy="4351338"/>
          </a:xfrm>
        </p:spPr>
        <p:txBody>
          <a:bodyPr>
            <a:normAutofit/>
          </a:bodyPr>
          <a:lstStyle/>
          <a:p>
            <a:pPr algn="r" rtl="1"/>
            <a:endParaRPr lang="he-IL" dirty="0"/>
          </a:p>
          <a:p>
            <a:pPr algn="just" rtl="1"/>
            <a:r>
              <a:rPr lang="he-IL" dirty="0"/>
              <a:t>. ניתן לראות כי הקווים בגרפים יותר מסודרים, אך עדיין 'עולים' אחד על השני ואלו תוצאות אשר לא מאפשרות ניתוח נתונים</a:t>
            </a:r>
          </a:p>
          <a:p>
            <a:pPr algn="just" rtl="1"/>
            <a:endParaRPr lang="he-IL" dirty="0"/>
          </a:p>
          <a:p>
            <a:pPr algn="just" rtl="1"/>
            <a:r>
              <a:rPr lang="he-IL" dirty="0"/>
              <a:t>לא הצלחנו להוציא קבוע דיסוציאציה גם ממדידה זו מאחר והעקומה שקיבלנו לא </a:t>
            </a:r>
            <a:r>
              <a:rPr lang="he-IL" dirty="0" err="1"/>
              <a:t>היתה</a:t>
            </a:r>
            <a:r>
              <a:rPr lang="he-IL" dirty="0"/>
              <a:t> מגמתית. לא </a:t>
            </a:r>
            <a:r>
              <a:rPr lang="he-IL" dirty="0" err="1"/>
              <a:t>היתה</a:t>
            </a:r>
            <a:r>
              <a:rPr lang="he-IL" dirty="0"/>
              <a:t> תלות ישירה בין ריכוז </a:t>
            </a:r>
            <a:r>
              <a:rPr lang="he-IL" dirty="0" err="1"/>
              <a:t>הליגנד</a:t>
            </a:r>
            <a:r>
              <a:rPr lang="he-IL" dirty="0"/>
              <a:t> </a:t>
            </a:r>
            <a:r>
              <a:rPr lang="he-IL" dirty="0" err="1"/>
              <a:t>לפלורוסנציה</a:t>
            </a:r>
            <a:r>
              <a:rPr lang="he-IL" dirty="0"/>
              <a:t> </a:t>
            </a:r>
          </a:p>
          <a:p>
            <a:pPr marL="0" indent="0" algn="just" rtl="1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42271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6287E-649A-4F08-8842-45D68DF6F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451" y="1550130"/>
            <a:ext cx="10345783" cy="4728754"/>
          </a:xfrm>
        </p:spPr>
        <p:txBody>
          <a:bodyPr>
            <a:normAutofit/>
          </a:bodyPr>
          <a:lstStyle/>
          <a:p>
            <a:pPr lvl="0" algn="r" rtl="1">
              <a:buFont typeface="Courier New" panose="02070309020205020404" pitchFamily="49" charset="0"/>
              <a:buChar char="o"/>
            </a:pPr>
            <a:r>
              <a:rPr lang="he-IL" dirty="0"/>
              <a:t> תודה לד"ר ברק </a:t>
            </a:r>
            <a:r>
              <a:rPr lang="he-IL" dirty="0" err="1"/>
              <a:t>עקביוב</a:t>
            </a:r>
            <a:r>
              <a:rPr lang="he-IL" dirty="0"/>
              <a:t> ומר סטפן ליק מאוניברסיטת בן גוריון</a:t>
            </a:r>
          </a:p>
          <a:p>
            <a:pPr lvl="0" algn="r" rtl="1">
              <a:buFont typeface="Courier New" panose="02070309020205020404" pitchFamily="49" charset="0"/>
              <a:buChar char="o"/>
            </a:pPr>
            <a:r>
              <a:rPr lang="he-IL" dirty="0"/>
              <a:t>תודה לפרופ' עופר </a:t>
            </a:r>
            <a:r>
              <a:rPr lang="he-IL" dirty="0" err="1"/>
              <a:t>ריעני</a:t>
            </a:r>
            <a:r>
              <a:rPr lang="he-IL" dirty="0"/>
              <a:t>, ראש הפקולטה לכימיה של האוניברסיטה הפתוחה </a:t>
            </a:r>
          </a:p>
          <a:p>
            <a:pPr lvl="0" algn="r" rtl="1">
              <a:buFont typeface="Courier New" panose="02070309020205020404" pitchFamily="49" charset="0"/>
              <a:buChar char="o"/>
            </a:pPr>
            <a:r>
              <a:rPr lang="he-IL" dirty="0"/>
              <a:t>תודה לאוניברסיטה הפתוחה ולאוניברסיטת בן גוריון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539F34E-785F-497D-9D5D-BB8C1E081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e-IL" b="1" dirty="0">
                <a:cs typeface="+mn-cs"/>
              </a:rPr>
              <a:t>תודות</a:t>
            </a:r>
          </a:p>
        </p:txBody>
      </p:sp>
    </p:spTree>
    <p:extLst>
      <p:ext uri="{BB962C8B-B14F-4D97-AF65-F5344CB8AC3E}">
        <p14:creationId xmlns:p14="http://schemas.microsoft.com/office/powerpoint/2010/main" val="33492225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DB87F-4FF9-46C8-A527-19AA37433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9420"/>
            <a:ext cx="10515600" cy="4351338"/>
          </a:xfrm>
        </p:spPr>
        <p:txBody>
          <a:bodyPr/>
          <a:lstStyle/>
          <a:p>
            <a:pPr algn="r" rtl="1"/>
            <a:r>
              <a:rPr lang="he-IL" dirty="0"/>
              <a:t>את קבוע הדיסוציאציה ניתן לחלץ מהמשוואות הבאות:</a:t>
            </a:r>
          </a:p>
          <a:p>
            <a:pPr algn="r" rtl="1"/>
            <a:endParaRPr lang="he-IL" dirty="0"/>
          </a:p>
        </p:txBody>
      </p:sp>
      <p:pic>
        <p:nvPicPr>
          <p:cNvPr id="5" name="תמונה 7">
            <a:extLst>
              <a:ext uri="{FF2B5EF4-FFF2-40B4-BE49-F238E27FC236}">
                <a16:creationId xmlns:a16="http://schemas.microsoft.com/office/drawing/2014/main" id="{A951E162-5F08-43F8-8485-15EF1EFFBC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745357" y="2365015"/>
            <a:ext cx="4608443" cy="22970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4420C8-271A-41BE-9735-CD6FFA5B4DD0}"/>
              </a:ext>
            </a:extLst>
          </p:cNvPr>
          <p:cNvSpPr txBox="1"/>
          <p:nvPr/>
        </p:nvSpPr>
        <p:spPr>
          <a:xfrm>
            <a:off x="39757" y="2365015"/>
            <a:ext cx="6056243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כאשר: </a:t>
            </a:r>
            <a:r>
              <a:rPr lang="en-US" dirty="0"/>
              <a:t>A</a:t>
            </a:r>
            <a:r>
              <a:rPr lang="he-IL" dirty="0"/>
              <a:t>-  מולקולה מסומנת</a:t>
            </a:r>
            <a:endParaRPr lang="en-US" dirty="0"/>
          </a:p>
          <a:p>
            <a:pPr algn="r" rtl="1"/>
            <a:r>
              <a:rPr lang="he-IL" dirty="0"/>
              <a:t>          </a:t>
            </a:r>
            <a:r>
              <a:rPr lang="en-US" dirty="0"/>
              <a:t>T</a:t>
            </a:r>
            <a:r>
              <a:rPr lang="he-IL" dirty="0"/>
              <a:t>- מולקולת </a:t>
            </a:r>
            <a:r>
              <a:rPr lang="he-IL" dirty="0" err="1"/>
              <a:t>הליגנד</a:t>
            </a:r>
            <a:r>
              <a:rPr lang="he-IL" dirty="0"/>
              <a:t>, בעלת ריכוז משתנה</a:t>
            </a:r>
            <a:endParaRPr lang="en-US" dirty="0"/>
          </a:p>
          <a:p>
            <a:pPr algn="r" rtl="1"/>
            <a:r>
              <a:rPr lang="he-IL" dirty="0"/>
              <a:t>          </a:t>
            </a:r>
            <a:r>
              <a:rPr lang="en-US" dirty="0"/>
              <a:t>F</a:t>
            </a:r>
            <a:r>
              <a:rPr lang="en-US" baseline="-25000" dirty="0"/>
              <a:t>u</a:t>
            </a:r>
            <a:r>
              <a:rPr lang="he-IL" dirty="0"/>
              <a:t>- </a:t>
            </a:r>
            <a:r>
              <a:rPr lang="he-IL" dirty="0" err="1"/>
              <a:t>פלורוסנציה</a:t>
            </a:r>
            <a:r>
              <a:rPr lang="he-IL" dirty="0"/>
              <a:t> במצב הלא קשור </a:t>
            </a:r>
            <a:r>
              <a:rPr lang="en-US" dirty="0"/>
              <a:t>(unbound)</a:t>
            </a:r>
          </a:p>
          <a:p>
            <a:pPr algn="r" rtl="1"/>
            <a:r>
              <a:rPr lang="he-IL" dirty="0"/>
              <a:t>           </a:t>
            </a:r>
            <a:r>
              <a:rPr lang="en-US" dirty="0"/>
              <a:t>F</a:t>
            </a:r>
            <a:r>
              <a:rPr lang="en-US" baseline="-25000" dirty="0"/>
              <a:t>b</a:t>
            </a:r>
            <a:r>
              <a:rPr lang="he-IL" dirty="0"/>
              <a:t>- </a:t>
            </a:r>
            <a:r>
              <a:rPr lang="he-IL" dirty="0" err="1"/>
              <a:t>פלורוסנציה</a:t>
            </a:r>
            <a:r>
              <a:rPr lang="he-IL" dirty="0"/>
              <a:t> במצב קשור </a:t>
            </a:r>
            <a:r>
              <a:rPr lang="en-US" dirty="0"/>
              <a:t>(bound)</a:t>
            </a:r>
          </a:p>
          <a:p>
            <a:pPr algn="r" rtl="1"/>
            <a:r>
              <a:rPr lang="en-US" dirty="0"/>
              <a:t>       </a:t>
            </a:r>
            <a:r>
              <a:rPr lang="he-IL" dirty="0"/>
              <a:t>     </a:t>
            </a:r>
            <a:r>
              <a:rPr lang="en-US" dirty="0" err="1"/>
              <a:t>K</a:t>
            </a:r>
            <a:r>
              <a:rPr lang="en-US" baseline="-25000" dirty="0" err="1"/>
              <a:t>d</a:t>
            </a:r>
            <a:r>
              <a:rPr lang="he-IL" dirty="0"/>
              <a:t>- קבוע הדיסוציאציה</a:t>
            </a:r>
            <a:endParaRPr lang="en-US" dirty="0"/>
          </a:p>
          <a:p>
            <a:pPr algn="r" rtl="1"/>
            <a:r>
              <a:rPr lang="he-IL" dirty="0"/>
              <a:t>          </a:t>
            </a:r>
            <a:r>
              <a:rPr lang="en-US" dirty="0" err="1"/>
              <a:t>c</a:t>
            </a:r>
            <a:r>
              <a:rPr lang="en-US" baseline="-25000" dirty="0" err="1"/>
              <a:t>AT</a:t>
            </a:r>
            <a:r>
              <a:rPr lang="he-IL" dirty="0"/>
              <a:t>- ריכוז הקומפלקס הנוצר</a:t>
            </a:r>
            <a:endParaRPr lang="en-US" dirty="0"/>
          </a:p>
          <a:p>
            <a:pPr algn="r" rtl="1"/>
            <a:r>
              <a:rPr lang="he-IL" dirty="0"/>
              <a:t>          </a:t>
            </a:r>
            <a:r>
              <a:rPr lang="en-US" dirty="0" err="1"/>
              <a:t>c</a:t>
            </a:r>
            <a:r>
              <a:rPr lang="en-US" baseline="-25000" dirty="0" err="1"/>
              <a:t>A</a:t>
            </a:r>
            <a:r>
              <a:rPr lang="he-IL" dirty="0"/>
              <a:t>- ריכוז מולקולה </a:t>
            </a:r>
            <a:r>
              <a:rPr lang="en-US" dirty="0"/>
              <a:t>A</a:t>
            </a:r>
          </a:p>
          <a:p>
            <a:pPr algn="r" rtl="1"/>
            <a:r>
              <a:rPr lang="he-IL" dirty="0"/>
              <a:t>          </a:t>
            </a:r>
            <a:r>
              <a:rPr lang="en-US" dirty="0" err="1"/>
              <a:t>c</a:t>
            </a:r>
            <a:r>
              <a:rPr lang="en-US" baseline="-25000" dirty="0" err="1"/>
              <a:t>T</a:t>
            </a:r>
            <a:r>
              <a:rPr lang="he-IL" dirty="0"/>
              <a:t>- ריכוז מולקולה </a:t>
            </a:r>
            <a:r>
              <a:rPr lang="en-US" dirty="0"/>
              <a:t>T</a:t>
            </a:r>
          </a:p>
          <a:p>
            <a:pPr algn="r" rtl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05440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6270E-5B54-4E6E-B714-9EA09F65A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cs typeface="+mn-cs"/>
              </a:rPr>
              <a:t>רקע מדעי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14995-13E8-4A78-96B4-8D7D9951A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1">
              <a:buNone/>
            </a:pPr>
            <a:r>
              <a:rPr lang="he-IL" dirty="0"/>
              <a:t>מחלת השחפת:</a:t>
            </a:r>
          </a:p>
          <a:p>
            <a:pPr algn="ctr" rtl="1"/>
            <a:r>
              <a:rPr lang="he-IL" dirty="0"/>
              <a:t>מחלת השחפת</a:t>
            </a:r>
            <a:r>
              <a:rPr lang="en-US" dirty="0"/>
              <a:t>(Tuberculosis) </a:t>
            </a:r>
            <a:r>
              <a:rPr lang="he-IL" dirty="0"/>
              <a:t> היא מחלה זיהומית מדבקת הנגרמת על ידי חיידקים מסוג </a:t>
            </a:r>
            <a:r>
              <a:rPr lang="en-US" dirty="0"/>
              <a:t>Mycobacterium</a:t>
            </a:r>
            <a:r>
              <a:rPr lang="he-IL" dirty="0"/>
              <a:t>.</a:t>
            </a:r>
            <a:endParaRPr lang="en-US" dirty="0"/>
          </a:p>
          <a:p>
            <a:pPr algn="ctr" rtl="1"/>
            <a:r>
              <a:rPr lang="he-IL" dirty="0"/>
              <a:t> החיידק</a:t>
            </a:r>
            <a:r>
              <a:rPr lang="en-US" dirty="0"/>
              <a:t>Mycobacterium Tuberculosis (MT) </a:t>
            </a:r>
            <a:r>
              <a:rPr lang="he-IL" dirty="0"/>
              <a:t> הוא גורם המחלה השכיח </a:t>
            </a:r>
            <a:r>
              <a:rPr lang="he-IL" dirty="0" err="1"/>
              <a:t>מביניהם</a:t>
            </a:r>
            <a:r>
              <a:rPr lang="he-IL" dirty="0"/>
              <a:t>. </a:t>
            </a:r>
            <a:endParaRPr lang="en-US" dirty="0"/>
          </a:p>
          <a:p>
            <a:pPr algn="ctr" rtl="1"/>
            <a:r>
              <a:rPr lang="he-IL" dirty="0"/>
              <a:t>המחלה מתבטאת בפגיעה במערכת הנשימתית, ויכולה לפגוע באיברים, כמו, מוח, כליות ועמוד שדרה. </a:t>
            </a:r>
          </a:p>
          <a:p>
            <a:pPr algn="ctr" rtl="1"/>
            <a:r>
              <a:rPr lang="he-IL" dirty="0"/>
              <a:t>החיידק מופץ באוויר, שיעול של חולה שחפת משחרר חלקיקי טיפות מזוהמים בחיידקים לאוויר ומפיץ אותם לסביבה.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934670"/>
            <a:ext cx="1205918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Drug-Resistant Tuberculosis: Review of the Worldwide Situation and the WHO/IUATLD Global Surveillance Project. David L. Cohn, Flavia </a:t>
            </a:r>
            <a:r>
              <a:rPr lang="en-US" dirty="0" err="1"/>
              <a:t>Bustreo</a:t>
            </a:r>
            <a:r>
              <a:rPr lang="en-US" dirty="0"/>
              <a:t>, From the Research and Surveillance Unit, Global Tuberculosis and Mario C. Raviglione </a:t>
            </a:r>
            <a:r>
              <a:rPr lang="en-US" dirty="0" err="1"/>
              <a:t>Programme</a:t>
            </a:r>
            <a:r>
              <a:rPr lang="en-US" dirty="0"/>
              <a:t>, World Health Organization, Geneva, Switzerland </a:t>
            </a:r>
          </a:p>
        </p:txBody>
      </p:sp>
    </p:spTree>
    <p:extLst>
      <p:ext uri="{BB962C8B-B14F-4D97-AF65-F5344CB8AC3E}">
        <p14:creationId xmlns:p14="http://schemas.microsoft.com/office/powerpoint/2010/main" val="1924113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4D2E9DA2-7C49-4183-B5F7-017C39B96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872" y="6077949"/>
            <a:ext cx="9278112" cy="523181"/>
          </a:xfrm>
        </p:spPr>
        <p:txBody>
          <a:bodyPr>
            <a:normAutofit/>
          </a:bodyPr>
          <a:lstStyle/>
          <a:p>
            <a:pPr algn="r" rtl="1"/>
            <a:r>
              <a:rPr lang="he-IL" sz="2000" b="1" dirty="0"/>
              <a:t>תמונה 1</a:t>
            </a:r>
            <a:r>
              <a:rPr lang="he-IL" sz="2000" dirty="0"/>
              <a:t>: חיידק ה-</a:t>
            </a:r>
            <a:r>
              <a:rPr lang="en-US" sz="2000" dirty="0"/>
              <a:t> Mycobacterium Tuberculosis</a:t>
            </a:r>
            <a:r>
              <a:rPr lang="he-IL" sz="2000" dirty="0"/>
              <a:t> כפי שנצפה בסורק אלקטרונים. </a:t>
            </a:r>
            <a:endParaRPr lang="en-US" sz="2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873DC9-5D28-4C37-ADF5-86B7901DF48E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3474" r="-2" b="1695"/>
          <a:stretch/>
        </p:blipFill>
        <p:spPr>
          <a:xfrm>
            <a:off x="2718816" y="190510"/>
            <a:ext cx="6516624" cy="5828451"/>
          </a:xfrm>
          <a:prstGeom prst="rect">
            <a:avLst/>
          </a:prstGeom>
          <a:effectLst/>
        </p:spPr>
      </p:pic>
      <p:sp>
        <p:nvSpPr>
          <p:cNvPr id="2" name="TextBox 1"/>
          <p:cNvSpPr txBox="1"/>
          <p:nvPr/>
        </p:nvSpPr>
        <p:spPr>
          <a:xfrm>
            <a:off x="40147" y="6488668"/>
            <a:ext cx="5762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1600" dirty="0"/>
              <a:t> </a:t>
            </a:r>
            <a:r>
              <a:rPr lang="en-US" sz="1600" dirty="0"/>
              <a:t>Source: Centers for Disease Control and Prevention's Public Health</a:t>
            </a:r>
          </a:p>
        </p:txBody>
      </p:sp>
    </p:spTree>
    <p:extLst>
      <p:ext uri="{BB962C8B-B14F-4D97-AF65-F5344CB8AC3E}">
        <p14:creationId xmlns:p14="http://schemas.microsoft.com/office/powerpoint/2010/main" val="3256430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055F7-CF61-465B-B9AE-051EE168E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856"/>
            <a:ext cx="10515600" cy="5043107"/>
          </a:xfrm>
        </p:spPr>
        <p:txBody>
          <a:bodyPr>
            <a:normAutofit lnSpcReduction="10000"/>
          </a:bodyPr>
          <a:lstStyle/>
          <a:p>
            <a:pPr marL="0" indent="0" algn="just" rtl="1">
              <a:buNone/>
            </a:pPr>
            <a:r>
              <a:rPr lang="he-IL" b="1" dirty="0"/>
              <a:t>חיסון</a:t>
            </a:r>
          </a:p>
          <a:p>
            <a:pPr algn="r" rtl="1"/>
            <a:r>
              <a:rPr lang="he-IL" dirty="0"/>
              <a:t>שימוש בחיידקים מוחלשים מסוג </a:t>
            </a:r>
            <a:r>
              <a:rPr lang="en-US" dirty="0"/>
              <a:t>Bacillus Calmette-Guerin (BCG) </a:t>
            </a:r>
            <a:r>
              <a:rPr lang="he-IL" dirty="0"/>
              <a:t>.</a:t>
            </a:r>
          </a:p>
          <a:p>
            <a:pPr algn="r" rtl="1"/>
            <a:r>
              <a:rPr lang="he-IL" dirty="0"/>
              <a:t>יעילות: במבוגרים – מוגבלת; בילדים ותינוקות - החיסון מוריד את סיכויי ההידבקות ב-20% ואת התפתחות המחלה הפעילה ב-60%.</a:t>
            </a:r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r>
              <a:rPr lang="he-IL" b="1" dirty="0"/>
              <a:t>טיפול תרופתי</a:t>
            </a:r>
          </a:p>
          <a:p>
            <a:pPr algn="r" rtl="1"/>
            <a:r>
              <a:rPr lang="he-IL" dirty="0"/>
              <a:t>שימוש באנטיביוטיקה.</a:t>
            </a:r>
          </a:p>
          <a:p>
            <a:pPr marL="0" indent="0" algn="r" rtl="1">
              <a:buNone/>
            </a:pPr>
            <a:r>
              <a:rPr lang="he-IL" dirty="0"/>
              <a:t> לא זוכה להצלחה עקב העמידות האנטיביוטית שפיתחו מספר זנים.</a:t>
            </a:r>
          </a:p>
          <a:p>
            <a:pPr marL="0" indent="0" algn="r" rtl="1">
              <a:buNone/>
            </a:pPr>
            <a:r>
              <a:rPr lang="he-IL" dirty="0"/>
              <a:t> כמו-כן, מיפוי המבנה של חיידק  </a:t>
            </a:r>
            <a:r>
              <a:rPr lang="en-US" dirty="0"/>
              <a:t>Mycobacterium Tuberculosis (MT) </a:t>
            </a:r>
            <a:r>
              <a:rPr lang="he-IL" dirty="0"/>
              <a:t> לא הושלם.</a:t>
            </a:r>
          </a:p>
          <a:p>
            <a:pPr algn="r" rtl="1"/>
            <a:r>
              <a:rPr lang="he-IL" dirty="0"/>
              <a:t>טיפול בקוקטייל תרופות אנטיביוטיות.</a:t>
            </a:r>
          </a:p>
          <a:p>
            <a:pPr marL="0" indent="0" algn="r" rtl="1">
              <a:buNone/>
            </a:pPr>
            <a:endParaRPr lang="he-I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470008-845D-4A8A-AEAF-8358C5DAAB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11280"/>
            <a:ext cx="10515600" cy="7017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cs typeface="+mn-cs"/>
              </a:rPr>
              <a:t>אופני הטיפול המקובלים כיום במחלה</a:t>
            </a:r>
          </a:p>
        </p:txBody>
      </p:sp>
    </p:spTree>
    <p:extLst>
      <p:ext uri="{BB962C8B-B14F-4D97-AF65-F5344CB8AC3E}">
        <p14:creationId xmlns:p14="http://schemas.microsoft.com/office/powerpoint/2010/main" val="2923665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4B19C5E-5B95-425E-BDF6-44EF575914D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2176" y="213866"/>
            <a:ext cx="5762625" cy="411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88BD6C-0A4B-4343-8346-C34129325951}"/>
              </a:ext>
            </a:extLst>
          </p:cNvPr>
          <p:cNvSpPr txBox="1"/>
          <p:nvPr/>
        </p:nvSpPr>
        <p:spPr>
          <a:xfrm>
            <a:off x="3937518" y="4427570"/>
            <a:ext cx="349282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b="1" dirty="0"/>
              <a:t>תמונה 2:</a:t>
            </a:r>
            <a:r>
              <a:rPr lang="he-IL" dirty="0"/>
              <a:t> דופן תא של חיידק ה-</a:t>
            </a:r>
            <a:r>
              <a:rPr lang="en-US" dirty="0"/>
              <a:t>MT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649785" y="4641988"/>
            <a:ext cx="112496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he-IL" b="1" dirty="0"/>
              <a:t>תכונות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he-IL" dirty="0"/>
              <a:t>ל-</a:t>
            </a:r>
            <a:r>
              <a:rPr lang="en-US" dirty="0"/>
              <a:t>MT</a:t>
            </a:r>
            <a:r>
              <a:rPr lang="he-IL" dirty="0"/>
              <a:t> דופן תא עמיד המונע חדירות ומורכב </a:t>
            </a:r>
            <a:r>
              <a:rPr lang="he-IL" dirty="0" err="1"/>
              <a:t>מפפטידוגליקן</a:t>
            </a:r>
            <a:r>
              <a:rPr lang="he-IL" dirty="0"/>
              <a:t>.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he-IL" dirty="0"/>
              <a:t>מבנה </a:t>
            </a:r>
            <a:r>
              <a:rPr lang="he-IL" dirty="0" err="1"/>
              <a:t>הפפטיוגליקן</a:t>
            </a:r>
            <a:r>
              <a:rPr lang="he-IL" dirty="0"/>
              <a:t> מכיל שיירים של </a:t>
            </a:r>
            <a:r>
              <a:rPr lang="en-US" dirty="0"/>
              <a:t>N-</a:t>
            </a:r>
            <a:r>
              <a:rPr lang="en-US" dirty="0" err="1"/>
              <a:t>acetylglucosamine</a:t>
            </a:r>
            <a:r>
              <a:rPr lang="en-US" dirty="0"/>
              <a:t> (NAG)</a:t>
            </a:r>
            <a:r>
              <a:rPr lang="he-IL" dirty="0"/>
              <a:t> ו- </a:t>
            </a:r>
            <a:r>
              <a:rPr lang="en-US" dirty="0"/>
              <a:t>N-</a:t>
            </a:r>
            <a:r>
              <a:rPr lang="en-US" dirty="0" err="1"/>
              <a:t>acetylmuramic</a:t>
            </a:r>
            <a:r>
              <a:rPr lang="en-US" dirty="0"/>
              <a:t> acid (NAM)</a:t>
            </a:r>
            <a:r>
              <a:rPr lang="he-IL" dirty="0"/>
              <a:t> ואלה יוצרים קשרי מימן המקשים על מעבר חומרים דרך קרום התא.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he-IL" dirty="0"/>
              <a:t>לשייר </a:t>
            </a:r>
            <a:r>
              <a:rPr lang="en-US" dirty="0"/>
              <a:t>N-</a:t>
            </a:r>
            <a:r>
              <a:rPr lang="en-US" dirty="0" err="1"/>
              <a:t>acetylmuramic</a:t>
            </a:r>
            <a:r>
              <a:rPr lang="en-US" dirty="0"/>
              <a:t> acid (NAM)</a:t>
            </a:r>
            <a:r>
              <a:rPr lang="he-IL" dirty="0"/>
              <a:t> מחוברת שרשרת קצרה של </a:t>
            </a:r>
            <a:r>
              <a:rPr lang="he-IL" dirty="0" err="1"/>
              <a:t>פפטידים</a:t>
            </a:r>
            <a:r>
              <a:rPr lang="he-IL" dirty="0"/>
              <a:t> ואלה מוסיפים קשיות לדופן ועמידות מפני חומרים המנסים לתקוף את הממברנה.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488647"/>
            <a:ext cx="402411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Review of Biochemistry (1995) 64: 29–63</a:t>
            </a:r>
          </a:p>
        </p:txBody>
      </p:sp>
    </p:spTree>
    <p:extLst>
      <p:ext uri="{BB962C8B-B14F-4D97-AF65-F5344CB8AC3E}">
        <p14:creationId xmlns:p14="http://schemas.microsoft.com/office/powerpoint/2010/main" val="1357936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C8526-D2D2-4155-8360-B11D5E0F7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endParaRPr lang="he-IL" dirty="0"/>
          </a:p>
          <a:p>
            <a:pPr algn="r" rtl="1"/>
            <a:r>
              <a:rPr lang="he-IL" dirty="0"/>
              <a:t>מעבדת המחקר של ד"ר ברק </a:t>
            </a:r>
            <a:r>
              <a:rPr lang="he-IL" dirty="0" err="1"/>
              <a:t>עקביוב</a:t>
            </a:r>
            <a:r>
              <a:rPr lang="he-IL" dirty="0"/>
              <a:t> עוסקת במציאת מעכבים כנגד מחוללי המחלה. </a:t>
            </a:r>
          </a:p>
          <a:p>
            <a:pPr algn="just" rtl="1"/>
            <a:r>
              <a:rPr lang="he-IL" dirty="0"/>
              <a:t>הפרויקט שאליו הצטרפתי הוא חלק מעבודת המחקר של הדוקטורנט בקבוצה, מר סטפן ליק.</a:t>
            </a:r>
          </a:p>
          <a:p>
            <a:pPr algn="just" rtl="1"/>
            <a:r>
              <a:rPr lang="he-IL" dirty="0"/>
              <a:t>העיקרון המנחה: פיתוח מעכבים כימיים לחלבון  </a:t>
            </a:r>
            <a:r>
              <a:rPr lang="en-US" dirty="0" err="1"/>
              <a:t>DnaG</a:t>
            </a:r>
            <a:r>
              <a:rPr lang="en-US" dirty="0"/>
              <a:t> primase</a:t>
            </a:r>
            <a:r>
              <a:rPr lang="he-IL" dirty="0"/>
              <a:t> האחראי על ייצור </a:t>
            </a:r>
            <a:r>
              <a:rPr lang="he-IL" dirty="0" err="1"/>
              <a:t>הפריימרים</a:t>
            </a:r>
            <a:r>
              <a:rPr lang="he-IL" dirty="0"/>
              <a:t> בשכפול ה</a:t>
            </a:r>
            <a:r>
              <a:rPr lang="en-US" dirty="0"/>
              <a:t>DNA</a:t>
            </a:r>
            <a:r>
              <a:rPr lang="he-IL" dirty="0"/>
              <a:t> בחיידק השחפת. </a:t>
            </a:r>
          </a:p>
          <a:p>
            <a:pPr algn="just" rtl="1"/>
            <a:r>
              <a:rPr lang="he-IL" dirty="0"/>
              <a:t>יתרון הגישה היא בספציפיות של המעכב לפעילות השכפול של ה-</a:t>
            </a:r>
            <a:r>
              <a:rPr lang="en-US" dirty="0"/>
              <a:t>DNA</a:t>
            </a:r>
            <a:r>
              <a:rPr lang="he-IL" dirty="0"/>
              <a:t> המונעת אפשרויות הסתגלות של החיידק.</a:t>
            </a:r>
            <a:endParaRPr lang="en-US" dirty="0"/>
          </a:p>
          <a:p>
            <a:pPr algn="r"/>
            <a:endParaRPr lang="he-IL" dirty="0"/>
          </a:p>
          <a:p>
            <a:pPr algn="just" rtl="1"/>
            <a:endParaRPr lang="en-US" dirty="0"/>
          </a:p>
          <a:p>
            <a:pPr algn="r" rtl="1"/>
            <a:endParaRPr lang="he-I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F2122F-2190-4862-A787-DDDCDEFF60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7644"/>
            <a:ext cx="10515600" cy="19205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cs typeface="+mn-cs"/>
              </a:rPr>
              <a:t>דרכים אלטרנטיביות לטיפול בגורמי המחלה</a:t>
            </a:r>
            <a:br>
              <a:rPr lang="he-IL" b="1" dirty="0">
                <a:cs typeface="+mn-cs"/>
              </a:rPr>
            </a:br>
            <a:br>
              <a:rPr lang="en-US" b="1" dirty="0">
                <a:cs typeface="+mn-cs"/>
              </a:rPr>
            </a:br>
            <a:r>
              <a:rPr lang="he-IL" b="1" dirty="0">
                <a:cs typeface="+mn-cs"/>
              </a:rPr>
              <a:t>שימוש במעכבים</a:t>
            </a:r>
          </a:p>
        </p:txBody>
      </p:sp>
    </p:spTree>
    <p:extLst>
      <p:ext uri="{BB962C8B-B14F-4D97-AF65-F5344CB8AC3E}">
        <p14:creationId xmlns:p14="http://schemas.microsoft.com/office/powerpoint/2010/main" val="2320013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E6C47-5278-4596-A3BB-C6997D837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435" y="2082006"/>
            <a:ext cx="10515600" cy="4351338"/>
          </a:xfrm>
        </p:spPr>
        <p:txBody>
          <a:bodyPr/>
          <a:lstStyle/>
          <a:p>
            <a:pPr marL="0" indent="0" algn="r" rtl="1">
              <a:buNone/>
            </a:pPr>
            <a:r>
              <a:rPr lang="he-IL" dirty="0"/>
              <a:t>בתהליך פיתוח מעכבים נמצא כי היעילים ביותר הם תרכובות </a:t>
            </a:r>
            <a:r>
              <a:rPr lang="he-IL" dirty="0" err="1"/>
              <a:t>אינדול</a:t>
            </a:r>
            <a:r>
              <a:rPr lang="he-IL" dirty="0"/>
              <a:t> כמו –</a:t>
            </a:r>
          </a:p>
          <a:p>
            <a:pPr marL="0" indent="0" algn="ctr" rtl="1">
              <a:buNone/>
            </a:pPr>
            <a:r>
              <a:rPr lang="he-IL" dirty="0"/>
              <a:t> מולקולה 1, </a:t>
            </a:r>
            <a:r>
              <a:rPr lang="en-US" b="1" dirty="0"/>
              <a:t>H-Indole-2-carboxylic acid, 7-nitro </a:t>
            </a:r>
            <a:endParaRPr lang="he-IL" b="1" dirty="0"/>
          </a:p>
          <a:p>
            <a:pPr marL="0" indent="0" algn="ctr" rtl="1">
              <a:buNone/>
            </a:pPr>
            <a:r>
              <a:rPr lang="he-IL" dirty="0"/>
              <a:t>ומולקולה 2, </a:t>
            </a:r>
            <a:r>
              <a:rPr lang="he-IL" b="1" dirty="0"/>
              <a:t> </a:t>
            </a:r>
            <a:r>
              <a:rPr lang="en-US" b="1" dirty="0"/>
              <a:t>11H-Indole-3-propanoic acid, 2-(</a:t>
            </a:r>
            <a:r>
              <a:rPr lang="en-US" b="1" dirty="0" err="1"/>
              <a:t>ethoxycarbonyl</a:t>
            </a:r>
            <a:r>
              <a:rPr lang="en-US" b="1" dirty="0"/>
              <a:t>)-5-nitro</a:t>
            </a:r>
            <a:endParaRPr lang="he-IL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DB4717-98D5-478A-B5AE-E40A58EF8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e-IL" b="1" dirty="0">
                <a:cs typeface="+mn-cs"/>
              </a:rPr>
              <a:t>רקע מדעי: מתוך עבודת המחקר של ד"ר ברק </a:t>
            </a:r>
            <a:r>
              <a:rPr lang="he-IL" b="1" dirty="0" err="1">
                <a:cs typeface="+mn-cs"/>
              </a:rPr>
              <a:t>עקביוב</a:t>
            </a:r>
            <a:r>
              <a:rPr lang="he-IL" b="1" dirty="0">
                <a:cs typeface="+mn-cs"/>
              </a:rPr>
              <a:t> ומר סטפן ליק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47549F3-0513-42B5-9AB0-330630E393C7}"/>
              </a:ext>
            </a:extLst>
          </p:cNvPr>
          <p:cNvGrpSpPr/>
          <p:nvPr/>
        </p:nvGrpSpPr>
        <p:grpSpPr>
          <a:xfrm>
            <a:off x="3048001" y="3677727"/>
            <a:ext cx="5873308" cy="2409849"/>
            <a:chOff x="85725" y="-66675"/>
            <a:chExt cx="4696460" cy="1811212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C8C8F319-8B13-4459-BCEC-19EB4357C6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5950" y="0"/>
              <a:ext cx="286385" cy="2381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r>
                <a:rPr lang="he-IL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25CA7DF-FAFA-452D-9A4F-1BAB7EADE849}"/>
                </a:ext>
              </a:extLst>
            </p:cNvPr>
            <p:cNvGrpSpPr/>
            <p:nvPr/>
          </p:nvGrpSpPr>
          <p:grpSpPr>
            <a:xfrm>
              <a:off x="85725" y="-66675"/>
              <a:ext cx="4696460" cy="1811212"/>
              <a:chOff x="0" y="-66675"/>
              <a:chExt cx="4696460" cy="181121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26D4BAB9-E7AD-4BFF-84D4-79900D977D0C}"/>
                  </a:ext>
                </a:extLst>
              </p:cNvPr>
              <p:cNvGrpSpPr/>
              <p:nvPr/>
            </p:nvGrpSpPr>
            <p:grpSpPr>
              <a:xfrm>
                <a:off x="0" y="-66675"/>
                <a:ext cx="4673759" cy="1811212"/>
                <a:chOff x="0" y="-66675"/>
                <a:chExt cx="4673759" cy="1811212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4469BCD4-5A86-4122-A825-B8E4DF8C0315}"/>
                    </a:ext>
                  </a:extLst>
                </p:cNvPr>
                <p:cNvGrpSpPr/>
                <p:nvPr/>
              </p:nvGrpSpPr>
              <p:grpSpPr>
                <a:xfrm>
                  <a:off x="2569369" y="0"/>
                  <a:ext cx="2104390" cy="1744537"/>
                  <a:chOff x="-11906" y="0"/>
                  <a:chExt cx="2104390" cy="1744537"/>
                </a:xfrm>
              </p:grpSpPr>
              <p:sp>
                <p:nvSpPr>
                  <p:cNvPr id="14" name="Text Box 2">
                    <a:extLst>
                      <a:ext uri="{FF2B5EF4-FFF2-40B4-BE49-F238E27FC236}">
                        <a16:creationId xmlns:a16="http://schemas.microsoft.com/office/drawing/2014/main" id="{9A411355-EAF2-453A-B4CA-26AC751C3FB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1906" y="1409700"/>
                    <a:ext cx="2104390" cy="33483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algn="ctr" rtl="1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1100" b="1" u="sng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1H-Indole-3-propanoic acid, 2-(</a:t>
                    </a:r>
                    <a:r>
                      <a:rPr lang="en-US" sz="1100" b="1" u="sng" dirty="0" err="1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ethoxycarbonyl</a:t>
                    </a:r>
                    <a:r>
                      <a:rPr lang="en-US" sz="1100" b="1" u="sng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)-5-nitro</a:t>
                    </a:r>
                    <a:endParaRPr lang="en-US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pic>
                <p:nvPicPr>
                  <p:cNvPr id="15" name="Picture 14">
                    <a:extLst>
                      <a:ext uri="{FF2B5EF4-FFF2-40B4-BE49-F238E27FC236}">
                        <a16:creationId xmlns:a16="http://schemas.microsoft.com/office/drawing/2014/main" id="{AEB7D630-CC4A-4C6B-846C-8A3D4A8167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150" y="0"/>
                    <a:ext cx="1894840" cy="116903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F27EAC7B-83E1-487D-BC66-E6BA6C6847CC}"/>
                    </a:ext>
                  </a:extLst>
                </p:cNvPr>
                <p:cNvGrpSpPr/>
                <p:nvPr/>
              </p:nvGrpSpPr>
              <p:grpSpPr>
                <a:xfrm>
                  <a:off x="0" y="-66675"/>
                  <a:ext cx="2104390" cy="1675071"/>
                  <a:chOff x="0" y="-66675"/>
                  <a:chExt cx="2104390" cy="1675071"/>
                </a:xfrm>
              </p:grpSpPr>
              <p:pic>
                <p:nvPicPr>
                  <p:cNvPr id="12" name="Picture 11">
                    <a:extLst>
                      <a:ext uri="{FF2B5EF4-FFF2-40B4-BE49-F238E27FC236}">
                        <a16:creationId xmlns:a16="http://schemas.microsoft.com/office/drawing/2014/main" id="{1286B797-810E-4698-803D-0F76A1E8A74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4300" y="-66675"/>
                    <a:ext cx="1941830" cy="1248410"/>
                  </a:xfrm>
                  <a:prstGeom prst="rect">
                    <a:avLst/>
                  </a:prstGeom>
                </p:spPr>
              </p:pic>
              <p:sp>
                <p:nvSpPr>
                  <p:cNvPr id="13" name="Text Box 2">
                    <a:extLst>
                      <a:ext uri="{FF2B5EF4-FFF2-40B4-BE49-F238E27FC236}">
                        <a16:creationId xmlns:a16="http://schemas.microsoft.com/office/drawing/2014/main" id="{74FF67BF-85A1-4505-91E1-EAC7DF977BF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1409700"/>
                    <a:ext cx="2104390" cy="19869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algn="ctr" rtl="1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1100" b="1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1H-Indole-2-carboxylic acid, 7-nitro</a:t>
                    </a:r>
                    <a:endParaRPr lang="en-US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9" name="Text Box 2">
                <a:extLst>
                  <a:ext uri="{FF2B5EF4-FFF2-40B4-BE49-F238E27FC236}">
                    <a16:creationId xmlns:a16="http://schemas.microsoft.com/office/drawing/2014/main" id="{5232E168-7F43-411B-9339-046FB23DE7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0075" y="0"/>
                <a:ext cx="286385" cy="2381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11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8CCF567-E66F-40F7-8A4B-1796C305EEC3}"/>
              </a:ext>
            </a:extLst>
          </p:cNvPr>
          <p:cNvSpPr txBox="1"/>
          <p:nvPr/>
        </p:nvSpPr>
        <p:spPr>
          <a:xfrm>
            <a:off x="8906049" y="5718244"/>
            <a:ext cx="10233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b="1" dirty="0"/>
              <a:t>תמונה 3</a:t>
            </a:r>
            <a:endParaRPr lang="he-IL" baseline="30000" dirty="0"/>
          </a:p>
        </p:txBody>
      </p:sp>
    </p:spTree>
    <p:extLst>
      <p:ext uri="{BB962C8B-B14F-4D97-AF65-F5344CB8AC3E}">
        <p14:creationId xmlns:p14="http://schemas.microsoft.com/office/powerpoint/2010/main" val="4081878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BDCFF-8E71-4D5E-AC31-8E8C4192E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7898"/>
            <a:ext cx="10515600" cy="4351338"/>
          </a:xfrm>
        </p:spPr>
        <p:txBody>
          <a:bodyPr/>
          <a:lstStyle/>
          <a:p>
            <a:pPr algn="ctr" rtl="1"/>
            <a:r>
              <a:rPr lang="he-IL" dirty="0"/>
              <a:t>פעילות המעכבים הובילה לתוצאות חלקיות וסוג הקשר בין המעכב לאנזים לא ברור</a:t>
            </a:r>
          </a:p>
          <a:p>
            <a:pPr algn="ctr" rtl="1"/>
            <a:r>
              <a:rPr lang="he-IL" dirty="0"/>
              <a:t>בפרויקט בחנתי את חוזק האינטראקציה בין האנזים למעכבים על מנת לבדוק אם העיכוב החלקי נובע מאינטראקציה חלשה בין החלבון למעכב, והאם ניתן לשפר זאת.</a:t>
            </a:r>
            <a:endParaRPr lang="en-US" dirty="0"/>
          </a:p>
          <a:p>
            <a:pPr algn="r" rtl="1"/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4011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D6F61E74F7254FFAACE179AD514BF94B00E5BAFAE9EC481B44A887128AEA8B460D" ma:contentTypeVersion="" ma:contentTypeDescription="צור פריט רשימה חדש." ma:contentTypeScope="" ma:versionID="3b61d496bdfd119985d8563668747021">
  <xsd:schema xmlns:xsd="http://www.w3.org/2001/XMLSchema" xmlns:xs="http://www.w3.org/2001/XMLSchema" xmlns:p="http://schemas.microsoft.com/office/2006/metadata/properties" xmlns:ns1="458654B0-58DA-43AF-B7B7-86C38ED4FD5E" targetNamespace="http://schemas.microsoft.com/office/2006/metadata/properties" ma:root="true" ma:fieldsID="695313bd741453274c42219807639905" ns1:_="">
    <xsd:import namespace="458654B0-58DA-43AF-B7B7-86C38ED4FD5E"/>
    <xsd:element name="properties">
      <xsd:complexType>
        <xsd:sequence>
          <xsd:element name="documentManagement">
            <xsd:complexType>
              <xsd:all>
                <xsd:element ref="ns1:Document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654B0-58DA-43AF-B7B7-86C38ED4FD5E" elementFormDefault="qualified">
    <xsd:import namespace="http://schemas.microsoft.com/office/2006/documentManagement/types"/>
    <xsd:import namespace="http://schemas.microsoft.com/office/infopath/2007/PartnerControls"/>
    <xsd:element name="DocumentUrl" ma:index="2" nillable="true" ma:displayName="Url" ma:internalName="DocumentUrl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6" ma:displayName="מחבר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4" ma:displayName="כותרת"/>
        <xsd:element ref="dc:subject" minOccurs="0" maxOccurs="1"/>
        <xsd:element ref="dc:description" minOccurs="0" maxOccurs="1" ma:index="8" ma:displayName="הערות"/>
        <xsd:element name="keywords" minOccurs="0" maxOccurs="1" type="xsd:string" ma:index="5" ma:displayName="מילות מפתח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Url xmlns="458654B0-58DA-43AF-B7B7-86C38ED4FD5E" xsi:nil="true"/>
  </documentManagement>
</p:properties>
</file>

<file path=customXml/itemProps1.xml><?xml version="1.0" encoding="utf-8"?>
<ds:datastoreItem xmlns:ds="http://schemas.openxmlformats.org/officeDocument/2006/customXml" ds:itemID="{7730B850-F705-45A1-B488-6DA015C67EFE}"/>
</file>

<file path=customXml/itemProps2.xml><?xml version="1.0" encoding="utf-8"?>
<ds:datastoreItem xmlns:ds="http://schemas.openxmlformats.org/officeDocument/2006/customXml" ds:itemID="{853D9AA7-5D71-40D0-9149-496EE7B88662}"/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2019</Words>
  <Application>Microsoft Office PowerPoint</Application>
  <PresentationFormat>Widescreen</PresentationFormat>
  <Paragraphs>224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Courier New</vt:lpstr>
      <vt:lpstr>Symbol</vt:lpstr>
      <vt:lpstr>Office Theme</vt:lpstr>
      <vt:lpstr>מעקב אחר קשירה של מעכבים לחלבון DnaG primase בחיידק השחפת Mycrobacterium tuberculosis </vt:lpstr>
      <vt:lpstr>שאלת המחקר</vt:lpstr>
      <vt:lpstr>רקע מדעי</vt:lpstr>
      <vt:lpstr>PowerPoint Presentation</vt:lpstr>
      <vt:lpstr>אופני הטיפול המקובלים כיום במחלה</vt:lpstr>
      <vt:lpstr>PowerPoint Presentation</vt:lpstr>
      <vt:lpstr>דרכים אלטרנטיביות לטיפול בגורמי המחלה  שימוש במעכבים</vt:lpstr>
      <vt:lpstr>רקע מדעי: מתוך עבודת המחקר של ד"ר ברק עקביוב ומר סטפן ליק</vt:lpstr>
      <vt:lpstr>PowerPoint Presentation</vt:lpstr>
      <vt:lpstr>חלבון ה- DnaG</vt:lpstr>
      <vt:lpstr> אופן מדידת הקישור של מעכבים לחלבון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מהלך המחקר- חלק א': טיהור</vt:lpstr>
      <vt:lpstr>PowerPoint Presentation</vt:lpstr>
      <vt:lpstr>חלק ב': הערכת חוזק האינטראקציה</vt:lpstr>
      <vt:lpstr>PowerPoint Presentation</vt:lpstr>
      <vt:lpstr>תוצאות</vt:lpstr>
      <vt:lpstr>PowerPoint Presentation</vt:lpstr>
      <vt:lpstr>מסקנות</vt:lpstr>
      <vt:lpstr>PowerPoint Presentation</vt:lpstr>
      <vt:lpstr>PowerPoint Presentation</vt:lpstr>
      <vt:lpstr>PowerPoint Presentation</vt:lpstr>
      <vt:lpstr>PowerPoint Presentation</vt:lpstr>
      <vt:lpstr>תודות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מעקב אחר קשירה של מעכבים לחלבון DnaG primase בחיידק השחפת Mycrobacterium tuberculosis</dc:title>
  <dc:creator>Lorber, Shmuel</dc:creator>
  <cp:keywords>CTPClassification=CTP_NT</cp:keywords>
  <dc:description/>
  <cp:lastModifiedBy>Lorber, Shmuel</cp:lastModifiedBy>
  <cp:revision>98</cp:revision>
  <dcterms:created xsi:type="dcterms:W3CDTF">2019-12-01T09:09:09Z</dcterms:created>
  <dcterms:modified xsi:type="dcterms:W3CDTF">2019-12-18T00:26:19Z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43e325fb-d0e0-4dd5-a668-a550b25f29e9</vt:lpwstr>
  </property>
  <property fmtid="{D5CDD505-2E9C-101B-9397-08002B2CF9AE}" pid="3" name="CTP_TimeStamp">
    <vt:lpwstr>2019-12-18 00:26:19Z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  <property fmtid="{D5CDD505-2E9C-101B-9397-08002B2CF9AE}" pid="8" name="_AdHocReviewCycleID">
    <vt:i4>1381842728</vt:i4>
  </property>
  <property fmtid="{D5CDD505-2E9C-101B-9397-08002B2CF9AE}" pid="9" name="_NewReviewCycle">
    <vt:lpwstr/>
  </property>
  <property fmtid="{D5CDD505-2E9C-101B-9397-08002B2CF9AE}" pid="10" name="_EmailSubject">
    <vt:lpwstr>שמואל לורבר - סיום פרויקט מחקר בכימיה</vt:lpwstr>
  </property>
  <property fmtid="{D5CDD505-2E9C-101B-9397-08002B2CF9AE}" pid="11" name="_AuthorEmail">
    <vt:lpwstr>anatba@openu.ac.il</vt:lpwstr>
  </property>
  <property fmtid="{D5CDD505-2E9C-101B-9397-08002B2CF9AE}" pid="12" name="_AuthorEmailDisplayName">
    <vt:lpwstr>Anat Barnea</vt:lpwstr>
  </property>
  <property fmtid="{D5CDD505-2E9C-101B-9397-08002B2CF9AE}" pid="13" name="_PreviousAdHocReviewCycleID">
    <vt:i4>-1715770344</vt:i4>
  </property>
  <property fmtid="{D5CDD505-2E9C-101B-9397-08002B2CF9AE}" pid="14" name="ContentTypeId">
    <vt:lpwstr>0x010100D6F61E74F7254FFAACE179AD514BF94B00E5BAFAE9EC481B44A887128AEA8B460D</vt:lpwstr>
  </property>
</Properties>
</file>